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3D5"/>
    <a:srgbClr val="D0D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75" d="100"/>
          <a:sy n="75" d="100"/>
        </p:scale>
        <p:origin x="-3132" y="342"/>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co@geco.p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geco.p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559040" cy="10692384"/>
          </a:xfrm>
          <a:prstGeom prst="rect">
            <a:avLst/>
          </a:prstGeom>
        </p:spPr>
      </p:pic>
      <p:sp>
        <p:nvSpPr>
          <p:cNvPr id="3" name="Rectangle 2"/>
          <p:cNvSpPr/>
          <p:nvPr/>
        </p:nvSpPr>
        <p:spPr>
          <a:xfrm>
            <a:off x="1225296" y="240792"/>
            <a:ext cx="3395472" cy="277368"/>
          </a:xfrm>
          <a:prstGeom prst="rect">
            <a:avLst/>
          </a:prstGeom>
          <a:noFill/>
        </p:spPr>
        <p:txBody>
          <a:bodyPr wrap="none" lIns="0" tIns="0" rIns="0" bIns="0">
            <a:noAutofit/>
          </a:bodyPr>
          <a:lstStyle/>
          <a:p>
            <a:pPr indent="0"/>
            <a:r>
              <a:rPr lang="en-GB" sz="1900" b="1">
                <a:solidFill>
                  <a:srgbClr val="FFFFFF"/>
                </a:solidFill>
                <a:latin typeface="Arial"/>
              </a:rPr>
              <a:t>COOLING CONTROLLERS</a:t>
            </a:r>
          </a:p>
        </p:txBody>
      </p:sp>
      <p:sp>
        <p:nvSpPr>
          <p:cNvPr id="4" name="Rectangle 3"/>
          <p:cNvSpPr/>
          <p:nvPr/>
        </p:nvSpPr>
        <p:spPr>
          <a:xfrm>
            <a:off x="5989320" y="170688"/>
            <a:ext cx="984504" cy="131064"/>
          </a:xfrm>
          <a:prstGeom prst="rect">
            <a:avLst/>
          </a:prstGeom>
          <a:solidFill>
            <a:srgbClr val="FFFFFF"/>
          </a:solidFill>
        </p:spPr>
        <p:txBody>
          <a:bodyPr wrap="none" lIns="0" tIns="0" rIns="0" bIns="0">
            <a:noAutofit/>
          </a:bodyPr>
          <a:lstStyle/>
          <a:p>
            <a:pPr indent="0"/>
            <a:r>
              <a:rPr lang="en-GB" sz="1000" b="1">
                <a:solidFill>
                  <a:srgbClr val="00AEEF"/>
                </a:solidFill>
                <a:latin typeface="Arial"/>
              </a:rPr>
              <a:t>REFRIGERATION</a:t>
            </a:r>
          </a:p>
        </p:txBody>
      </p:sp>
      <p:sp>
        <p:nvSpPr>
          <p:cNvPr id="5" name="Rectangle 4"/>
          <p:cNvSpPr/>
          <p:nvPr/>
        </p:nvSpPr>
        <p:spPr>
          <a:xfrm>
            <a:off x="5995416" y="448056"/>
            <a:ext cx="972312" cy="137160"/>
          </a:xfrm>
          <a:prstGeom prst="rect">
            <a:avLst/>
          </a:prstGeom>
          <a:solidFill>
            <a:srgbClr val="FFFFFF"/>
          </a:solidFill>
        </p:spPr>
        <p:txBody>
          <a:bodyPr wrap="none" lIns="0" tIns="0" rIns="0" bIns="0">
            <a:noAutofit/>
          </a:bodyPr>
          <a:lstStyle/>
          <a:p>
            <a:pPr indent="0"/>
            <a:r>
              <a:rPr lang="en-GB" sz="950" b="1">
                <a:solidFill>
                  <a:srgbClr val="EE1D24"/>
                </a:solidFill>
                <a:latin typeface="Arial"/>
              </a:rPr>
              <a:t>HEATING</a:t>
            </a:r>
          </a:p>
        </p:txBody>
      </p:sp>
      <p:sp>
        <p:nvSpPr>
          <p:cNvPr id="6" name="Rectangle 5"/>
          <p:cNvSpPr/>
          <p:nvPr/>
        </p:nvSpPr>
        <p:spPr>
          <a:xfrm>
            <a:off x="990600" y="990600"/>
            <a:ext cx="4556760" cy="362712"/>
          </a:xfrm>
          <a:prstGeom prst="rect">
            <a:avLst/>
          </a:prstGeom>
          <a:solidFill>
            <a:srgbClr val="FFFFFF"/>
          </a:solidFill>
        </p:spPr>
        <p:txBody>
          <a:bodyPr wrap="none" lIns="0" tIns="0" rIns="0" bIns="0">
            <a:noAutofit/>
          </a:bodyPr>
          <a:lstStyle/>
          <a:p>
            <a:pPr indent="0"/>
            <a:r>
              <a:rPr lang="en-GB" sz="2100" b="1">
                <a:solidFill>
                  <a:srgbClr val="2F3192"/>
                </a:solidFill>
                <a:latin typeface="Arial"/>
              </a:rPr>
              <a:t>Electronic thermostat </a:t>
            </a:r>
            <a:r>
              <a:rPr lang="en-GB" sz="2800" b="1">
                <a:solidFill>
                  <a:srgbClr val="2F3192"/>
                </a:solidFill>
                <a:latin typeface="Arial"/>
              </a:rPr>
              <a:t>GC202</a:t>
            </a:r>
          </a:p>
        </p:txBody>
      </p:sp>
      <p:sp>
        <p:nvSpPr>
          <p:cNvPr id="7" name="Rectangle 6"/>
          <p:cNvSpPr/>
          <p:nvPr/>
        </p:nvSpPr>
        <p:spPr>
          <a:xfrm>
            <a:off x="3995928" y="1822704"/>
            <a:ext cx="1722120" cy="240792"/>
          </a:xfrm>
          <a:prstGeom prst="rect">
            <a:avLst/>
          </a:prstGeom>
          <a:noFill/>
        </p:spPr>
        <p:txBody>
          <a:bodyPr wrap="none" lIns="0" tIns="0" rIns="0" bIns="0">
            <a:noAutofit/>
          </a:bodyPr>
          <a:lstStyle/>
          <a:p>
            <a:pPr indent="0"/>
            <a:r>
              <a:rPr lang="en-GB" sz="1600" b="1">
                <a:solidFill>
                  <a:srgbClr val="FFFFFF"/>
                </a:solidFill>
                <a:latin typeface="Arial"/>
              </a:rPr>
              <a:t>APPLICATION</a:t>
            </a:r>
          </a:p>
        </p:txBody>
      </p:sp>
      <p:sp>
        <p:nvSpPr>
          <p:cNvPr id="8" name="Rectangle 7"/>
          <p:cNvSpPr/>
          <p:nvPr/>
        </p:nvSpPr>
        <p:spPr>
          <a:xfrm>
            <a:off x="3880104" y="2188464"/>
            <a:ext cx="3136392" cy="2368296"/>
          </a:xfrm>
          <a:prstGeom prst="rect">
            <a:avLst/>
          </a:prstGeom>
          <a:solidFill>
            <a:srgbClr val="D2D3D5"/>
          </a:solidFill>
        </p:spPr>
        <p:txBody>
          <a:bodyPr lIns="0" tIns="0" rIns="0" bIns="0">
            <a:noAutofit/>
          </a:bodyPr>
          <a:lstStyle/>
          <a:p>
            <a:pPr indent="139700" algn="just">
              <a:lnSpc>
                <a:spcPct val="110000"/>
              </a:lnSpc>
              <a:spcAft>
                <a:spcPts val="700"/>
              </a:spcAft>
            </a:pPr>
            <a:r>
              <a:rPr lang="en-GB" sz="800" dirty="0">
                <a:solidFill>
                  <a:srgbClr val="231F20"/>
                </a:solidFill>
                <a:latin typeface="Arial"/>
              </a:rPr>
              <a:t>GC202s are used in cabinets, display cases and shelves operating in both low and high temperature ranges. They replace the G-202-P00 controller.</a:t>
            </a:r>
          </a:p>
          <a:p>
            <a:pPr indent="139700" algn="just">
              <a:lnSpc>
                <a:spcPct val="111000"/>
              </a:lnSpc>
              <a:spcAft>
                <a:spcPts val="700"/>
              </a:spcAft>
            </a:pPr>
            <a:r>
              <a:rPr lang="en-GB" sz="800" dirty="0">
                <a:solidFill>
                  <a:srgbClr val="231F20"/>
                </a:solidFill>
                <a:latin typeface="Arial"/>
              </a:rPr>
              <a:t>When used in cooling and freezing cabinets, a door opening sensor can be connected, which fully controls the operation of the fan and light compressor depending on the time the door is opened.</a:t>
            </a:r>
          </a:p>
          <a:p>
            <a:pPr indent="139700" algn="just">
              <a:lnSpc>
                <a:spcPct val="110000"/>
              </a:lnSpc>
              <a:spcAft>
                <a:spcPts val="700"/>
              </a:spcAft>
            </a:pPr>
            <a:r>
              <a:rPr lang="en-GB" sz="800" dirty="0">
                <a:solidFill>
                  <a:srgbClr val="231F20"/>
                </a:solidFill>
                <a:latin typeface="Arial"/>
              </a:rPr>
              <a:t>In devices of low, medium and high power (230V) it allows connecting all devices controlled by it (compressor, heater, fan and light) directly to the controller, without the need for additional contactors. This is possible thanks to the use of 16A and 30A relays.</a:t>
            </a:r>
          </a:p>
          <a:p>
            <a:pPr indent="203200" algn="just">
              <a:lnSpc>
                <a:spcPct val="110000"/>
              </a:lnSpc>
            </a:pPr>
            <a:r>
              <a:rPr lang="en-GB" sz="800" dirty="0">
                <a:solidFill>
                  <a:srgbClr val="231F20"/>
                </a:solidFill>
                <a:latin typeface="Arial"/>
              </a:rPr>
              <a:t>It is also manufactured in versions with three temperature sensors and in simplified versions with a smaller number of outputs.</a:t>
            </a:r>
          </a:p>
        </p:txBody>
      </p:sp>
      <p:sp>
        <p:nvSpPr>
          <p:cNvPr id="9" name="Rectangle 8"/>
          <p:cNvSpPr/>
          <p:nvPr/>
        </p:nvSpPr>
        <p:spPr>
          <a:xfrm>
            <a:off x="1188720" y="4861560"/>
            <a:ext cx="1691640" cy="268224"/>
          </a:xfrm>
          <a:prstGeom prst="rect">
            <a:avLst/>
          </a:prstGeom>
          <a:noFill/>
        </p:spPr>
        <p:txBody>
          <a:bodyPr wrap="none" lIns="0" tIns="0" rIns="0" bIns="0">
            <a:noAutofit/>
          </a:bodyPr>
          <a:lstStyle/>
          <a:p>
            <a:pPr indent="0"/>
            <a:r>
              <a:rPr lang="en-GB" sz="1700" b="1">
                <a:solidFill>
                  <a:srgbClr val="FFFFFF"/>
                </a:solidFill>
                <a:latin typeface="Arial"/>
              </a:rPr>
              <a:t>PROPERTIES</a:t>
            </a:r>
          </a:p>
        </p:txBody>
      </p:sp>
      <p:sp>
        <p:nvSpPr>
          <p:cNvPr id="10" name="Rectangle 9"/>
          <p:cNvSpPr/>
          <p:nvPr/>
        </p:nvSpPr>
        <p:spPr>
          <a:xfrm>
            <a:off x="1082040" y="5303520"/>
            <a:ext cx="5077968" cy="1554480"/>
          </a:xfrm>
          <a:prstGeom prst="rect">
            <a:avLst/>
          </a:prstGeom>
          <a:solidFill>
            <a:srgbClr val="D2D3D5"/>
          </a:solidFill>
        </p:spPr>
        <p:txBody>
          <a:bodyPr lIns="0" tIns="0" rIns="0" bIns="0">
            <a:noAutofit/>
          </a:bodyPr>
          <a:lstStyle/>
          <a:p>
            <a:pPr indent="0"/>
            <a:r>
              <a:rPr lang="en-GB" sz="900">
                <a:solidFill>
                  <a:srgbClr val="231F20"/>
                </a:solidFill>
                <a:latin typeface="Arial"/>
              </a:rPr>
              <a:t>■ Built-in ON/OFF switch</a:t>
            </a:r>
          </a:p>
          <a:p>
            <a:pPr indent="0"/>
            <a:r>
              <a:rPr lang="en-GB" sz="900">
                <a:solidFill>
                  <a:srgbClr val="231F20"/>
                </a:solidFill>
                <a:latin typeface="Arial"/>
              </a:rPr>
              <a:t>■ Control panel operating under safe 5V voltage</a:t>
            </a:r>
          </a:p>
          <a:p>
            <a:pPr indent="0"/>
            <a:r>
              <a:rPr lang="en-GB" sz="900">
                <a:solidFill>
                  <a:srgbClr val="231F20"/>
                </a:solidFill>
                <a:latin typeface="Arial"/>
              </a:rPr>
              <a:t>■ 230V power supply (built-in transformer) of the executive module</a:t>
            </a:r>
          </a:p>
          <a:p>
            <a:pPr indent="0"/>
            <a:r>
              <a:rPr lang="en-GB" sz="900">
                <a:solidFill>
                  <a:srgbClr val="231F20"/>
                </a:solidFill>
                <a:latin typeface="Arial"/>
              </a:rPr>
              <a:t>■ Four 230V relay outputs</a:t>
            </a:r>
          </a:p>
          <a:p>
            <a:pPr indent="0"/>
            <a:r>
              <a:rPr lang="en-GB" sz="900">
                <a:solidFill>
                  <a:srgbClr val="231F20"/>
                </a:solidFill>
                <a:latin typeface="Arial"/>
              </a:rPr>
              <a:t>■ Two temperature sensors and a door opening sensor operating at a safe voltage of 5V</a:t>
            </a:r>
          </a:p>
          <a:p>
            <a:pPr indent="0"/>
            <a:r>
              <a:rPr lang="en-GB" sz="900">
                <a:solidFill>
                  <a:srgbClr val="231F20"/>
                </a:solidFill>
                <a:latin typeface="Arial"/>
              </a:rPr>
              <a:t>■ Programmable control of the compressor, light and fan from the door opening sensor</a:t>
            </a:r>
          </a:p>
          <a:p>
            <a:pPr indent="0"/>
            <a:r>
              <a:rPr lang="en-GB" sz="900">
                <a:solidFill>
                  <a:srgbClr val="231F20"/>
                </a:solidFill>
                <a:latin typeface="Arial"/>
              </a:rPr>
              <a:t>■ Automatic evaporator defrost</a:t>
            </a:r>
          </a:p>
          <a:p>
            <a:pPr indent="0"/>
            <a:r>
              <a:rPr lang="en-GB" sz="900">
                <a:solidFill>
                  <a:srgbClr val="231F20"/>
                </a:solidFill>
                <a:latin typeface="Arial"/>
              </a:rPr>
              <a:t>■ Direct light and defrost buttons</a:t>
            </a:r>
          </a:p>
          <a:p>
            <a:pPr indent="0"/>
            <a:r>
              <a:rPr lang="en-GB" sz="900">
                <a:solidFill>
                  <a:srgbClr val="231F20"/>
                </a:solidFill>
                <a:latin typeface="Arial"/>
              </a:rPr>
              <a:t>■ Signalling of compressor operation and the entire defrosting process</a:t>
            </a:r>
          </a:p>
          <a:p>
            <a:pPr indent="0"/>
            <a:r>
              <a:rPr lang="en-GB" sz="900">
                <a:solidFill>
                  <a:srgbClr val="231F20"/>
                </a:solidFill>
                <a:latin typeface="Arial"/>
              </a:rPr>
              <a:t>■ Signalling (optical and sound) of damage in sensor circuits and emergency operation</a:t>
            </a:r>
          </a:p>
          <a:p>
            <a:pPr indent="0"/>
            <a:r>
              <a:rPr lang="en-GB" sz="900">
                <a:solidFill>
                  <a:srgbClr val="231F20"/>
                </a:solidFill>
                <a:latin typeface="Arial"/>
              </a:rPr>
              <a:t>■ Possibility of programming and monitoring by computer</a:t>
            </a:r>
          </a:p>
        </p:txBody>
      </p:sp>
      <p:sp>
        <p:nvSpPr>
          <p:cNvPr id="11" name="Rectangle 10"/>
          <p:cNvSpPr/>
          <p:nvPr/>
        </p:nvSpPr>
        <p:spPr>
          <a:xfrm>
            <a:off x="1182624" y="7040880"/>
            <a:ext cx="2002536" cy="249936"/>
          </a:xfrm>
          <a:prstGeom prst="rect">
            <a:avLst/>
          </a:prstGeom>
          <a:noFill/>
        </p:spPr>
        <p:txBody>
          <a:bodyPr wrap="none" lIns="0" tIns="0" rIns="0" bIns="0">
            <a:noAutofit/>
          </a:bodyPr>
          <a:lstStyle/>
          <a:p>
            <a:pPr indent="0"/>
            <a:r>
              <a:rPr lang="en-GB" sz="1600" b="1">
                <a:solidFill>
                  <a:srgbClr val="FFFFFF"/>
                </a:solidFill>
                <a:latin typeface="Arial"/>
              </a:rPr>
              <a:t>TECHNICAL DATA</a:t>
            </a:r>
          </a:p>
        </p:txBody>
      </p:sp>
      <p:sp>
        <p:nvSpPr>
          <p:cNvPr id="12" name="Rectangle 11"/>
          <p:cNvSpPr/>
          <p:nvPr/>
        </p:nvSpPr>
        <p:spPr>
          <a:xfrm>
            <a:off x="1341120" y="10009632"/>
            <a:ext cx="1837944" cy="566928"/>
          </a:xfrm>
          <a:prstGeom prst="rect">
            <a:avLst/>
          </a:prstGeom>
          <a:noFill/>
        </p:spPr>
        <p:txBody>
          <a:bodyPr lIns="0" tIns="0" rIns="0" bIns="0">
            <a:noAutofit/>
          </a:bodyPr>
          <a:lstStyle/>
          <a:p>
            <a:pPr indent="0">
              <a:lnSpc>
                <a:spcPct val="115000"/>
              </a:lnSpc>
            </a:pPr>
            <a:r>
              <a:rPr lang="en-GB" sz="1100" b="1">
                <a:solidFill>
                  <a:srgbClr val="FFFFFF"/>
                </a:solidFill>
                <a:latin typeface="Arial"/>
              </a:rPr>
              <a:t>P.P.U.H. GECO Sp. z o.o.</a:t>
            </a:r>
          </a:p>
          <a:p>
            <a:pPr indent="0">
              <a:lnSpc>
                <a:spcPct val="115000"/>
              </a:lnSpc>
            </a:pPr>
            <a:r>
              <a:rPr lang="en-GB" sz="1100" b="1">
                <a:solidFill>
                  <a:srgbClr val="FFFFFF"/>
                </a:solidFill>
                <a:latin typeface="Arial"/>
              </a:rPr>
              <a:t>Cholerzyn 376</a:t>
            </a:r>
          </a:p>
          <a:p>
            <a:pPr indent="0">
              <a:lnSpc>
                <a:spcPct val="115000"/>
              </a:lnSpc>
            </a:pPr>
            <a:r>
              <a:rPr lang="en-GB" sz="1100" b="1">
                <a:solidFill>
                  <a:srgbClr val="FFFFFF"/>
                </a:solidFill>
                <a:latin typeface="Arial"/>
              </a:rPr>
              <a:t>32-060 Liszki, Poland</a:t>
            </a:r>
          </a:p>
        </p:txBody>
      </p:sp>
      <p:sp>
        <p:nvSpPr>
          <p:cNvPr id="13" name="Rectangle 12"/>
          <p:cNvSpPr/>
          <p:nvPr/>
        </p:nvSpPr>
        <p:spPr>
          <a:xfrm>
            <a:off x="3462527" y="10006584"/>
            <a:ext cx="4097147" cy="609600"/>
          </a:xfrm>
          <a:prstGeom prst="rect">
            <a:avLst/>
          </a:prstGeom>
          <a:noFill/>
        </p:spPr>
        <p:txBody>
          <a:bodyPr lIns="0" tIns="0" rIns="0" bIns="0">
            <a:noAutofit/>
          </a:bodyPr>
          <a:lstStyle/>
          <a:p>
            <a:pPr indent="0">
              <a:lnSpc>
                <a:spcPct val="115000"/>
              </a:lnSpc>
            </a:pPr>
            <a:r>
              <a:rPr lang="en-GB" sz="1100" b="1" dirty="0">
                <a:solidFill>
                  <a:schemeClr val="bg1"/>
                </a:solidFill>
                <a:latin typeface="Arial"/>
              </a:rPr>
              <a:t>Phone +48 (12) 636 98 11, 636 12 90, +48 (602) PPGECO</a:t>
            </a:r>
          </a:p>
          <a:p>
            <a:pPr indent="0">
              <a:lnSpc>
                <a:spcPct val="115000"/>
              </a:lnSpc>
            </a:pPr>
            <a:r>
              <a:rPr lang="en-GB" sz="1100" b="1" dirty="0">
                <a:solidFill>
                  <a:schemeClr val="bg1"/>
                </a:solidFill>
                <a:latin typeface="Arial"/>
              </a:rPr>
              <a:t>Fax +48 (12) 636 20 02</a:t>
            </a:r>
          </a:p>
          <a:p>
            <a:pPr indent="0">
              <a:lnSpc>
                <a:spcPct val="115000"/>
              </a:lnSpc>
            </a:pPr>
            <a:r>
              <a:rPr lang="en-GB" sz="1100" b="1" dirty="0">
                <a:solidFill>
                  <a:schemeClr val="bg1"/>
                </a:solidFill>
                <a:latin typeface="Arial"/>
              </a:rPr>
              <a:t>E-mail: </a:t>
            </a:r>
            <a:r>
              <a:rPr lang="en-GB" sz="1100" b="1" dirty="0">
                <a:solidFill>
                  <a:schemeClr val="bg1"/>
                </a:solidFill>
                <a:latin typeface="Arial"/>
                <a:hlinkClick r:id="rId3">
                  <a:extLst>
                    <a:ext uri="{A12FA001-AC4F-418D-AE19-62706E023703}">
                      <ahyp:hlinkClr xmlns:ahyp="http://schemas.microsoft.com/office/drawing/2018/hyperlinkcolor" xmlns="" val="tx"/>
                    </a:ext>
                  </a:extLst>
                </a:hlinkClick>
              </a:rPr>
              <a:t>geco@geco.pl</a:t>
            </a:r>
            <a:r>
              <a:rPr lang="en-GB" sz="1100" b="1" dirty="0">
                <a:solidFill>
                  <a:schemeClr val="bg1"/>
                </a:solidFill>
                <a:latin typeface="Arial"/>
              </a:rPr>
              <a:t>,</a:t>
            </a:r>
            <a:r>
              <a:rPr lang="en-GB" dirty="0"/>
              <a:t>    </a:t>
            </a:r>
            <a:r>
              <a:rPr lang="en-GB" sz="1100" b="1" dirty="0">
                <a:solidFill>
                  <a:schemeClr val="bg1"/>
                </a:solidFill>
                <a:latin typeface="Arial"/>
                <a:hlinkClick r:id="rId4">
                  <a:extLst>
                    <a:ext uri="{A12FA001-AC4F-418D-AE19-62706E023703}">
                      <ahyp:hlinkClr xmlns:ahyp="http://schemas.microsoft.com/office/drawing/2018/hyperlinkcolor" xmlns="" val="tx"/>
                    </a:ext>
                  </a:extLst>
                </a:hlinkClick>
              </a:rPr>
              <a:t>http://www.geco.pl</a:t>
            </a:r>
          </a:p>
        </p:txBody>
      </p:sp>
      <p:graphicFrame>
        <p:nvGraphicFramePr>
          <p:cNvPr id="14" name="Table 13"/>
          <p:cNvGraphicFramePr>
            <a:graphicFrameLocks noGrp="1"/>
          </p:cNvGraphicFramePr>
          <p:nvPr>
            <p:extLst>
              <p:ext uri="{D42A27DB-BD31-4B8C-83A1-F6EECF244321}">
                <p14:modId xmlns:p14="http://schemas.microsoft.com/office/powerpoint/2010/main" val="2035823639"/>
              </p:ext>
            </p:extLst>
          </p:nvPr>
        </p:nvGraphicFramePr>
        <p:xfrm>
          <a:off x="1097280" y="8674608"/>
          <a:ext cx="3590544" cy="905256"/>
        </p:xfrm>
        <a:graphic>
          <a:graphicData uri="http://schemas.openxmlformats.org/drawingml/2006/table">
            <a:tbl>
              <a:tblPr/>
              <a:tblGrid>
                <a:gridCol w="1231392">
                  <a:extLst>
                    <a:ext uri="{9D8B030D-6E8A-4147-A177-3AD203B41FA5}">
                      <a16:colId xmlns:a16="http://schemas.microsoft.com/office/drawing/2014/main" xmlns="" val="20000"/>
                    </a:ext>
                  </a:extLst>
                </a:gridCol>
                <a:gridCol w="2359152">
                  <a:extLst>
                    <a:ext uri="{9D8B030D-6E8A-4147-A177-3AD203B41FA5}">
                      <a16:colId xmlns:a16="http://schemas.microsoft.com/office/drawing/2014/main" xmlns="" val="20001"/>
                    </a:ext>
                  </a:extLst>
                </a:gridCol>
              </a:tblGrid>
              <a:tr h="146304">
                <a:tc>
                  <a:txBody>
                    <a:bodyPr/>
                    <a:lstStyle/>
                    <a:p>
                      <a:pPr indent="0"/>
                      <a:r>
                        <a:rPr lang="en-GB" sz="900" dirty="0">
                          <a:solidFill>
                            <a:srgbClr val="231F20"/>
                          </a:solidFill>
                          <a:latin typeface="Arial"/>
                        </a:rPr>
                        <a:t>Operating voltage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r>
                        <a:rPr lang="en-GB" sz="900">
                          <a:solidFill>
                            <a:srgbClr val="231F20"/>
                          </a:solidFill>
                          <a:latin typeface="Arial"/>
                        </a:rPr>
                        <a:t>~230V AC +10% / -15%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0"/>
                  </a:ext>
                </a:extLst>
              </a:tr>
              <a:tr h="155448">
                <a:tc>
                  <a:txBody>
                    <a:bodyPr/>
                    <a:lstStyle/>
                    <a:p>
                      <a:pPr indent="0"/>
                      <a:r>
                        <a:rPr lang="en-GB" sz="900">
                          <a:solidFill>
                            <a:srgbClr val="231F20"/>
                          </a:solidFill>
                          <a:latin typeface="Arial"/>
                        </a:rPr>
                        <a:t>Operating temperatures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r>
                        <a:rPr lang="en-GB" sz="900">
                          <a:solidFill>
                            <a:srgbClr val="231F20"/>
                          </a:solidFill>
                          <a:latin typeface="Arial"/>
                        </a:rPr>
                        <a:t>+5</a:t>
                      </a:r>
                      <a:r>
                        <a:rPr lang="en-GB" sz="900" baseline="30000">
                          <a:solidFill>
                            <a:srgbClr val="231F20"/>
                          </a:solidFill>
                          <a:latin typeface="Arial"/>
                        </a:rPr>
                        <a:t>º</a:t>
                      </a:r>
                      <a:r>
                        <a:rPr lang="en-GB" sz="900">
                          <a:solidFill>
                            <a:srgbClr val="231F20"/>
                          </a:solidFill>
                          <a:latin typeface="Arial"/>
                        </a:rPr>
                        <a:t>C to +40</a:t>
                      </a:r>
                      <a:r>
                        <a:rPr lang="en-GB" sz="900" baseline="30000">
                          <a:solidFill>
                            <a:srgbClr val="231F20"/>
                          </a:solidFill>
                          <a:latin typeface="Arial"/>
                        </a:rPr>
                        <a:t>º</a:t>
                      </a:r>
                      <a:r>
                        <a:rPr lang="en-GB" sz="900">
                          <a:solidFill>
                            <a:srgbClr val="231F20"/>
                          </a:solidFill>
                          <a:latin typeface="Arial"/>
                        </a:rPr>
                        <a:t>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1"/>
                  </a:ext>
                </a:extLst>
              </a:tr>
              <a:tr h="155448">
                <a:tc>
                  <a:txBody>
                    <a:bodyPr/>
                    <a:lstStyle/>
                    <a:p>
                      <a:pPr indent="0"/>
                      <a:r>
                        <a:rPr lang="en-GB" sz="900">
                          <a:solidFill>
                            <a:srgbClr val="231F20"/>
                          </a:solidFill>
                          <a:latin typeface="Arial"/>
                        </a:rPr>
                        <a:t>Humidity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r>
                        <a:rPr lang="en-GB" sz="900">
                          <a:solidFill>
                            <a:srgbClr val="231F20"/>
                          </a:solidFill>
                          <a:latin typeface="Arial"/>
                        </a:rPr>
                        <a:t>From 20% to 80% RH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2"/>
                  </a:ext>
                </a:extLst>
              </a:tr>
              <a:tr h="173736">
                <a:tc>
                  <a:txBody>
                    <a:bodyPr/>
                    <a:lstStyle/>
                    <a:p>
                      <a:pPr indent="0"/>
                      <a:r>
                        <a:rPr lang="en-GB" sz="900">
                          <a:solidFill>
                            <a:srgbClr val="231F20"/>
                          </a:solidFill>
                          <a:latin typeface="Arial"/>
                        </a:rPr>
                        <a:t>Ingress protection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r>
                        <a:rPr lang="en-GB" sz="900">
                          <a:solidFill>
                            <a:srgbClr val="231F20"/>
                          </a:solidFill>
                          <a:latin typeface="Arial"/>
                        </a:rPr>
                        <a:t>IP65 From the front side of the control panel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3"/>
                  </a:ext>
                </a:extLst>
              </a:tr>
              <a:tr h="265176">
                <a:tc>
                  <a:txBody>
                    <a:bodyPr/>
                    <a:lstStyle/>
                    <a:p>
                      <a:pPr indent="0"/>
                      <a:r>
                        <a:rPr lang="en-GB" sz="900">
                          <a:solidFill>
                            <a:srgbClr val="231F20"/>
                          </a:solidFill>
                          <a:latin typeface="Arial"/>
                        </a:rPr>
                        <a:t>Sensor type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r>
                        <a:rPr lang="en-GB" sz="900" dirty="0">
                          <a:solidFill>
                            <a:srgbClr val="231F20"/>
                          </a:solidFill>
                          <a:latin typeface="Arial"/>
                        </a:rPr>
                        <a:t>T1: </a:t>
                      </a:r>
                      <a:r>
                        <a:rPr lang="en-GB" sz="900" dirty="0" smtClean="0">
                          <a:solidFill>
                            <a:srgbClr val="231F20"/>
                          </a:solidFill>
                          <a:latin typeface="Arial"/>
                        </a:rPr>
                        <a:t>NTC – range</a:t>
                      </a:r>
                      <a:r>
                        <a:rPr lang="en-GB" sz="900" dirty="0">
                          <a:solidFill>
                            <a:srgbClr val="231F20"/>
                          </a:solidFill>
                          <a:latin typeface="Arial"/>
                        </a:rPr>
                        <a:t>: -40°C to +60°C</a:t>
                      </a:r>
                    </a:p>
                    <a:p>
                      <a:pPr indent="0"/>
                      <a:r>
                        <a:rPr lang="en-GB" sz="900" dirty="0">
                          <a:solidFill>
                            <a:srgbClr val="231F20"/>
                          </a:solidFill>
                          <a:latin typeface="Arial"/>
                        </a:rPr>
                        <a:t>T2: </a:t>
                      </a:r>
                      <a:r>
                        <a:rPr lang="en-GB" sz="900" dirty="0" smtClean="0">
                          <a:solidFill>
                            <a:srgbClr val="231F20"/>
                          </a:solidFill>
                          <a:latin typeface="Arial"/>
                        </a:rPr>
                        <a:t>NTC – range</a:t>
                      </a:r>
                      <a:r>
                        <a:rPr lang="en-GB" sz="900" dirty="0">
                          <a:solidFill>
                            <a:srgbClr val="231F20"/>
                          </a:solidFill>
                          <a:latin typeface="Arial"/>
                        </a:rPr>
                        <a:t>: -40°C to +60°C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686582353"/>
              </p:ext>
            </p:extLst>
          </p:nvPr>
        </p:nvGraphicFramePr>
        <p:xfrm>
          <a:off x="4794504" y="8680704"/>
          <a:ext cx="2194560" cy="890016"/>
        </p:xfrm>
        <a:graphic>
          <a:graphicData uri="http://schemas.openxmlformats.org/drawingml/2006/table">
            <a:tbl>
              <a:tblPr/>
              <a:tblGrid>
                <a:gridCol w="2194560">
                  <a:extLst>
                    <a:ext uri="{9D8B030D-6E8A-4147-A177-3AD203B41FA5}">
                      <a16:colId xmlns:a16="http://schemas.microsoft.com/office/drawing/2014/main" xmlns="" val="20000"/>
                    </a:ext>
                  </a:extLst>
                </a:gridCol>
              </a:tblGrid>
              <a:tr h="298704">
                <a:tc>
                  <a:txBody>
                    <a:bodyPr/>
                    <a:lstStyle/>
                    <a:p>
                      <a:pPr indent="0">
                        <a:lnSpc>
                          <a:spcPct val="93000"/>
                        </a:lnSpc>
                      </a:pPr>
                      <a:r>
                        <a:rPr lang="en-GB" sz="900">
                          <a:solidFill>
                            <a:srgbClr val="231F20"/>
                          </a:solidFill>
                          <a:latin typeface="Arial"/>
                        </a:rPr>
                        <a:t>Door opening sensors manufactured by GECO</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0"/>
                  </a:ext>
                </a:extLst>
              </a:tr>
              <a:tr h="198120">
                <a:tc>
                  <a:txBody>
                    <a:bodyPr/>
                    <a:lstStyle/>
                    <a:p>
                      <a:pPr indent="0"/>
                      <a:r>
                        <a:rPr lang="en-GB" sz="900">
                          <a:solidFill>
                            <a:srgbClr val="231F20"/>
                          </a:solidFill>
                          <a:latin typeface="Arial"/>
                        </a:rPr>
                        <a:t>Optical: CZ-OPO-M12-NC-2.5M-TE05-1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1"/>
                  </a:ext>
                </a:extLst>
              </a:tr>
              <a:tr h="195072">
                <a:tc>
                  <a:txBody>
                    <a:bodyPr/>
                    <a:lstStyle/>
                    <a:p>
                      <a:pPr indent="0"/>
                      <a:r>
                        <a:rPr lang="en-GB" sz="900">
                          <a:solidFill>
                            <a:srgbClr val="231F20"/>
                          </a:solidFill>
                          <a:latin typeface="Arial"/>
                        </a:rPr>
                        <a:t>Magnetic: CTC100-2-2.0M-TE05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2"/>
                  </a:ext>
                </a:extLst>
              </a:tr>
              <a:tr h="198120">
                <a:tc>
                  <a:txBody>
                    <a:bodyPr/>
                    <a:lstStyle/>
                    <a:p>
                      <a:pPr indent="0"/>
                      <a:r>
                        <a:rPr lang="en-GB" sz="900">
                          <a:solidFill>
                            <a:srgbClr val="231F20"/>
                          </a:solidFill>
                          <a:latin typeface="Arial"/>
                        </a:rPr>
                        <a:t>Any other O/I sensors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3"/>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439711977"/>
              </p:ext>
            </p:extLst>
          </p:nvPr>
        </p:nvGraphicFramePr>
        <p:xfrm>
          <a:off x="1243584" y="7574280"/>
          <a:ext cx="5593080" cy="975360"/>
        </p:xfrm>
        <a:graphic>
          <a:graphicData uri="http://schemas.openxmlformats.org/drawingml/2006/table">
            <a:tbl>
              <a:tblPr/>
              <a:tblGrid>
                <a:gridCol w="1798320">
                  <a:extLst>
                    <a:ext uri="{9D8B030D-6E8A-4147-A177-3AD203B41FA5}">
                      <a16:colId xmlns:a16="http://schemas.microsoft.com/office/drawing/2014/main" xmlns="" val="20000"/>
                    </a:ext>
                  </a:extLst>
                </a:gridCol>
                <a:gridCol w="1176528">
                  <a:extLst>
                    <a:ext uri="{9D8B030D-6E8A-4147-A177-3AD203B41FA5}">
                      <a16:colId xmlns:a16="http://schemas.microsoft.com/office/drawing/2014/main" xmlns="" val="20001"/>
                    </a:ext>
                  </a:extLst>
                </a:gridCol>
                <a:gridCol w="822960">
                  <a:extLst>
                    <a:ext uri="{9D8B030D-6E8A-4147-A177-3AD203B41FA5}">
                      <a16:colId xmlns:a16="http://schemas.microsoft.com/office/drawing/2014/main" xmlns="" val="20002"/>
                    </a:ext>
                  </a:extLst>
                </a:gridCol>
                <a:gridCol w="877824">
                  <a:extLst>
                    <a:ext uri="{9D8B030D-6E8A-4147-A177-3AD203B41FA5}">
                      <a16:colId xmlns:a16="http://schemas.microsoft.com/office/drawing/2014/main" xmlns="" val="20003"/>
                    </a:ext>
                  </a:extLst>
                </a:gridCol>
                <a:gridCol w="917448">
                  <a:extLst>
                    <a:ext uri="{9D8B030D-6E8A-4147-A177-3AD203B41FA5}">
                      <a16:colId xmlns:a16="http://schemas.microsoft.com/office/drawing/2014/main" xmlns="" val="20004"/>
                    </a:ext>
                  </a:extLst>
                </a:gridCol>
              </a:tblGrid>
              <a:tr h="222504">
                <a:tc>
                  <a:txBody>
                    <a:bodyPr/>
                    <a:lstStyle/>
                    <a:p>
                      <a:pPr indent="0" algn="ctr">
                        <a:spcBef>
                          <a:spcPts val="280"/>
                        </a:spcBef>
                      </a:pPr>
                      <a:r>
                        <a:rPr lang="en-GB" sz="900" dirty="0">
                          <a:solidFill>
                            <a:srgbClr val="231F20"/>
                          </a:solidFill>
                          <a:latin typeface="Arial"/>
                        </a:rPr>
                        <a:t>EXIT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spcBef>
                          <a:spcPts val="280"/>
                        </a:spcBef>
                      </a:pPr>
                      <a:r>
                        <a:rPr lang="en-GB" sz="900">
                          <a:solidFill>
                            <a:srgbClr val="231F20"/>
                          </a:solidFill>
                          <a:latin typeface="Arial"/>
                        </a:rPr>
                        <a:t>RELAY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gridSpan="3">
                  <a:txBody>
                    <a:bodyPr/>
                    <a:lstStyle/>
                    <a:p>
                      <a:pPr indent="330200"/>
                      <a:r>
                        <a:rPr lang="en-GB" sz="900">
                          <a:solidFill>
                            <a:srgbClr val="231F20"/>
                          </a:solidFill>
                          <a:latin typeface="Arial"/>
                        </a:rPr>
                        <a:t>MAXIMUM CONTINUOUS LOAD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hMerge="1">
                  <a:txBody>
                    <a:bodyPr/>
                    <a:lstStyle/>
                    <a:p>
                      <a:endParaRPr sz="1100"/>
                    </a:p>
                  </a:txBody>
                  <a:tcPr marL="0" marR="0" marT="0" marB="0"/>
                </a:tc>
                <a:tc hMerge="1">
                  <a:txBody>
                    <a:bodyPr/>
                    <a:lstStyle/>
                    <a:p>
                      <a:endParaRPr sz="1100"/>
                    </a:p>
                  </a:txBody>
                  <a:tcPr marL="0" marR="0" marT="0" marB="0"/>
                </a:tc>
                <a:extLst>
                  <a:ext uri="{0D108BD9-81ED-4DB2-BD59-A6C34878D82A}">
                    <a16:rowId xmlns:a16="http://schemas.microsoft.com/office/drawing/2014/main" xmlns="" val="10000"/>
                  </a:ext>
                </a:extLst>
              </a:tr>
              <a:tr h="195072">
                <a:tc>
                  <a:txBody>
                    <a:bodyPr/>
                    <a:lstStyle/>
                    <a:p>
                      <a:pPr indent="381000"/>
                      <a:r>
                        <a:rPr lang="en-GB" sz="900" dirty="0" smtClean="0">
                          <a:solidFill>
                            <a:srgbClr val="231F20"/>
                          </a:solidFill>
                          <a:latin typeface="Arial"/>
                        </a:rPr>
                        <a:t>P1 – Light</a:t>
                      </a:r>
                      <a:endParaRPr lang="en-GB" sz="900" dirty="0">
                        <a:solidFill>
                          <a:srgbClr val="231F20"/>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4A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750W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1"/>
                  </a:ext>
                </a:extLst>
              </a:tr>
              <a:tr h="185928">
                <a:tc>
                  <a:txBody>
                    <a:bodyPr/>
                    <a:lstStyle/>
                    <a:p>
                      <a:pPr indent="381000"/>
                      <a:r>
                        <a:rPr lang="en-GB" sz="900" dirty="0" smtClean="0">
                          <a:solidFill>
                            <a:srgbClr val="231F20"/>
                          </a:solidFill>
                          <a:latin typeface="Arial"/>
                        </a:rPr>
                        <a:t>P2 – Fan</a:t>
                      </a:r>
                      <a:endParaRPr lang="en-GB" sz="900" dirty="0">
                        <a:solidFill>
                          <a:srgbClr val="231F20"/>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457200"/>
                      <a:r>
                        <a:rPr lang="en-GB" sz="900">
                          <a:solidFill>
                            <a:srgbClr val="231F20"/>
                          </a:solidFill>
                          <a:latin typeface="Arial"/>
                        </a:rPr>
                        <a:t>16A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4A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750W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1HP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2"/>
                  </a:ext>
                </a:extLst>
              </a:tr>
              <a:tr h="192024">
                <a:tc>
                  <a:txBody>
                    <a:bodyPr/>
                    <a:lstStyle/>
                    <a:p>
                      <a:pPr indent="381000"/>
                      <a:r>
                        <a:rPr lang="en-GB" sz="900" dirty="0" smtClean="0">
                          <a:solidFill>
                            <a:srgbClr val="231F20"/>
                          </a:solidFill>
                          <a:latin typeface="Arial"/>
                        </a:rPr>
                        <a:t>P3 – Heater </a:t>
                      </a:r>
                      <a:r>
                        <a:rPr lang="en-GB" sz="900" dirty="0">
                          <a:solidFill>
                            <a:srgbClr val="231F20"/>
                          </a:solidFill>
                          <a:latin typeface="Arial"/>
                        </a:rPr>
                        <a:t>/ Valve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457200"/>
                      <a:r>
                        <a:rPr lang="en-GB" sz="900">
                          <a:solidFill>
                            <a:srgbClr val="231F20"/>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1500W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3"/>
                  </a:ext>
                </a:extLst>
              </a:tr>
              <a:tr h="179832">
                <a:tc>
                  <a:txBody>
                    <a:bodyPr/>
                    <a:lstStyle/>
                    <a:p>
                      <a:pPr indent="381000"/>
                      <a:r>
                        <a:rPr lang="en-GB" sz="900" dirty="0" smtClean="0">
                          <a:solidFill>
                            <a:srgbClr val="231F20"/>
                          </a:solidFill>
                          <a:latin typeface="Arial"/>
                        </a:rPr>
                        <a:t>P4 – Compressor</a:t>
                      </a:r>
                      <a:endParaRPr lang="en-GB" sz="900" dirty="0">
                        <a:solidFill>
                          <a:srgbClr val="231F20"/>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30A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292100" algn="just"/>
                      <a:r>
                        <a:rPr lang="en-GB" sz="900">
                          <a:solidFill>
                            <a:srgbClr val="231F20"/>
                          </a:solidFill>
                          <a:latin typeface="Arial"/>
                        </a:rPr>
                        <a:t>1500W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tc>
                  <a:txBody>
                    <a:bodyPr/>
                    <a:lstStyle/>
                    <a:p>
                      <a:pPr indent="0" algn="ctr"/>
                      <a:r>
                        <a:rPr lang="en-GB" sz="900">
                          <a:solidFill>
                            <a:srgbClr val="231F20"/>
                          </a:solidFill>
                          <a:latin typeface="Arial"/>
                        </a:rPr>
                        <a:t>2HP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0004"/>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559040" cy="10692384"/>
          </a:xfrm>
          <a:prstGeom prst="rect">
            <a:avLst/>
          </a:prstGeom>
        </p:spPr>
      </p:pic>
      <p:sp>
        <p:nvSpPr>
          <p:cNvPr id="3" name="Rectangle 2"/>
          <p:cNvSpPr/>
          <p:nvPr/>
        </p:nvSpPr>
        <p:spPr>
          <a:xfrm>
            <a:off x="2322576" y="115824"/>
            <a:ext cx="2435352" cy="295656"/>
          </a:xfrm>
          <a:prstGeom prst="rect">
            <a:avLst/>
          </a:prstGeom>
          <a:noFill/>
        </p:spPr>
        <p:txBody>
          <a:bodyPr wrap="none" lIns="0" tIns="0" rIns="0" bIns="0">
            <a:noAutofit/>
          </a:bodyPr>
          <a:lstStyle/>
          <a:p>
            <a:pPr indent="0" algn="ctr"/>
            <a:r>
              <a:rPr lang="en-GB" sz="1700" b="1">
                <a:solidFill>
                  <a:srgbClr val="FFFFFF"/>
                </a:solidFill>
                <a:latin typeface="Arial"/>
              </a:rPr>
              <a:t>WIRING DIAGRAM</a:t>
            </a:r>
          </a:p>
        </p:txBody>
      </p:sp>
      <p:sp>
        <p:nvSpPr>
          <p:cNvPr id="4" name="Rectangle 3"/>
          <p:cNvSpPr/>
          <p:nvPr/>
        </p:nvSpPr>
        <p:spPr>
          <a:xfrm>
            <a:off x="5312664" y="999744"/>
            <a:ext cx="1545336" cy="234696"/>
          </a:xfrm>
          <a:prstGeom prst="rect">
            <a:avLst/>
          </a:prstGeom>
          <a:solidFill>
            <a:srgbClr val="FFFFFF"/>
          </a:solidFill>
        </p:spPr>
        <p:txBody>
          <a:bodyPr lIns="0" tIns="0" rIns="0" bIns="0">
            <a:noAutofit/>
          </a:bodyPr>
          <a:lstStyle/>
          <a:p>
            <a:pPr indent="0">
              <a:lnSpc>
                <a:spcPct val="96000"/>
              </a:lnSpc>
            </a:pPr>
            <a:r>
              <a:rPr lang="en-GB" sz="700">
                <a:solidFill>
                  <a:srgbClr val="231F20"/>
                </a:solidFill>
                <a:latin typeface="Arial"/>
              </a:rPr>
              <a:t>version with a mechanical door opening sensor: </a:t>
            </a:r>
            <a:r>
              <a:rPr lang="en-GB" sz="700" b="1">
                <a:solidFill>
                  <a:srgbClr val="231F20"/>
                </a:solidFill>
                <a:latin typeface="Arial"/>
              </a:rPr>
              <a:t>GC202.01, GC202.02</a:t>
            </a:r>
          </a:p>
        </p:txBody>
      </p:sp>
      <p:sp>
        <p:nvSpPr>
          <p:cNvPr id="5" name="Rectangle 4"/>
          <p:cNvSpPr/>
          <p:nvPr/>
        </p:nvSpPr>
        <p:spPr>
          <a:xfrm>
            <a:off x="5257800" y="1868424"/>
            <a:ext cx="1682496" cy="679704"/>
          </a:xfrm>
          <a:prstGeom prst="rect">
            <a:avLst/>
          </a:prstGeom>
          <a:solidFill>
            <a:srgbClr val="FFFFFF"/>
          </a:solidFill>
        </p:spPr>
        <p:txBody>
          <a:bodyPr lIns="0" tIns="0" rIns="0" bIns="0">
            <a:noAutofit/>
          </a:bodyPr>
          <a:lstStyle/>
          <a:p>
            <a:pPr indent="0">
              <a:lnSpc>
                <a:spcPct val="96000"/>
              </a:lnSpc>
              <a:spcAft>
                <a:spcPts val="210"/>
              </a:spcAft>
            </a:pPr>
            <a:r>
              <a:rPr lang="en-GB" sz="700" dirty="0">
                <a:solidFill>
                  <a:srgbClr val="231F20"/>
                </a:solidFill>
                <a:latin typeface="Arial"/>
              </a:rPr>
              <a:t>- version with optical door opening sensor: </a:t>
            </a:r>
            <a:r>
              <a:rPr lang="en-GB" sz="700" b="1" dirty="0">
                <a:solidFill>
                  <a:srgbClr val="231F20"/>
                </a:solidFill>
                <a:latin typeface="Arial"/>
              </a:rPr>
              <a:t>GC202.03</a:t>
            </a:r>
          </a:p>
          <a:p>
            <a:pPr indent="0">
              <a:lnSpc>
                <a:spcPct val="96000"/>
              </a:lnSpc>
            </a:pPr>
            <a:r>
              <a:rPr lang="en-GB" sz="700" dirty="0">
                <a:solidFill>
                  <a:srgbClr val="231F20"/>
                </a:solidFill>
                <a:latin typeface="Arial"/>
              </a:rPr>
              <a:t>Door sensor:</a:t>
            </a:r>
          </a:p>
          <a:p>
            <a:pPr indent="0">
              <a:lnSpc>
                <a:spcPct val="96000"/>
              </a:lnSpc>
            </a:pPr>
            <a:r>
              <a:rPr lang="en-GB" sz="700" dirty="0" smtClean="0">
                <a:solidFill>
                  <a:srgbClr val="231F20"/>
                </a:solidFill>
                <a:latin typeface="Arial"/>
              </a:rPr>
              <a:t>1 – OUT – black</a:t>
            </a:r>
            <a:endParaRPr lang="en-GB" sz="700" dirty="0">
              <a:solidFill>
                <a:srgbClr val="231F20"/>
              </a:solidFill>
              <a:latin typeface="Arial"/>
            </a:endParaRPr>
          </a:p>
          <a:p>
            <a:pPr indent="0">
              <a:lnSpc>
                <a:spcPct val="96000"/>
              </a:lnSpc>
            </a:pPr>
            <a:r>
              <a:rPr lang="en-GB" sz="700" dirty="0" smtClean="0">
                <a:solidFill>
                  <a:srgbClr val="231F20"/>
                </a:solidFill>
                <a:latin typeface="Arial"/>
              </a:rPr>
              <a:t>2 – GND – blue </a:t>
            </a:r>
            <a:r>
              <a:rPr lang="en-GB" sz="700" dirty="0">
                <a:solidFill>
                  <a:srgbClr val="231F20"/>
                </a:solidFill>
                <a:latin typeface="Arial"/>
              </a:rPr>
              <a:t>(previously white)</a:t>
            </a:r>
          </a:p>
          <a:p>
            <a:pPr indent="0">
              <a:lnSpc>
                <a:spcPct val="96000"/>
              </a:lnSpc>
            </a:pPr>
            <a:r>
              <a:rPr lang="en-GB" sz="700" dirty="0" smtClean="0">
                <a:solidFill>
                  <a:srgbClr val="231F20"/>
                </a:solidFill>
                <a:latin typeface="Arial"/>
              </a:rPr>
              <a:t>3 – +12V – brown </a:t>
            </a:r>
            <a:r>
              <a:rPr lang="en-GB" sz="700" dirty="0">
                <a:solidFill>
                  <a:srgbClr val="231F20"/>
                </a:solidFill>
                <a:latin typeface="Arial"/>
              </a:rPr>
              <a:t>(previously red)</a:t>
            </a:r>
          </a:p>
        </p:txBody>
      </p:sp>
      <p:sp>
        <p:nvSpPr>
          <p:cNvPr id="6" name="Rectangle 5"/>
          <p:cNvSpPr/>
          <p:nvPr/>
        </p:nvSpPr>
        <p:spPr>
          <a:xfrm>
            <a:off x="1328928" y="490728"/>
            <a:ext cx="323088" cy="91440"/>
          </a:xfrm>
          <a:prstGeom prst="rect">
            <a:avLst/>
          </a:prstGeom>
          <a:solidFill>
            <a:srgbClr val="FFFFFF"/>
          </a:solidFill>
        </p:spPr>
        <p:txBody>
          <a:bodyPr wrap="none" lIns="0" tIns="0" rIns="0" bIns="0">
            <a:noAutofit/>
          </a:bodyPr>
          <a:lstStyle/>
          <a:p>
            <a:pPr indent="0"/>
            <a:r>
              <a:rPr lang="en-GB" sz="500" b="1">
                <a:solidFill>
                  <a:srgbClr val="231F20"/>
                </a:solidFill>
                <a:latin typeface="Arial"/>
              </a:rPr>
              <a:t>Power supply</a:t>
            </a:r>
          </a:p>
        </p:txBody>
      </p:sp>
      <p:sp>
        <p:nvSpPr>
          <p:cNvPr id="7" name="Rectangle 6"/>
          <p:cNvSpPr/>
          <p:nvPr/>
        </p:nvSpPr>
        <p:spPr>
          <a:xfrm>
            <a:off x="4428744" y="954024"/>
            <a:ext cx="466344" cy="67056"/>
          </a:xfrm>
          <a:prstGeom prst="rect">
            <a:avLst/>
          </a:prstGeom>
          <a:solidFill>
            <a:srgbClr val="FFFFFF"/>
          </a:solidFill>
        </p:spPr>
        <p:txBody>
          <a:bodyPr wrap="none" lIns="0" tIns="0" rIns="0" bIns="0">
            <a:noAutofit/>
          </a:bodyPr>
          <a:lstStyle/>
          <a:p>
            <a:pPr indent="0"/>
            <a:r>
              <a:rPr lang="en-GB" sz="400" b="1">
                <a:solidFill>
                  <a:srgbClr val="231F20"/>
                </a:solidFill>
                <a:latin typeface="Arial"/>
              </a:rPr>
              <a:t>DOOR SENSOR</a:t>
            </a:r>
          </a:p>
        </p:txBody>
      </p:sp>
      <p:sp>
        <p:nvSpPr>
          <p:cNvPr id="8" name="Rectangle 7"/>
          <p:cNvSpPr/>
          <p:nvPr/>
        </p:nvSpPr>
        <p:spPr>
          <a:xfrm>
            <a:off x="3706368" y="957072"/>
            <a:ext cx="704088" cy="64008"/>
          </a:xfrm>
          <a:prstGeom prst="rect">
            <a:avLst/>
          </a:prstGeom>
          <a:solidFill>
            <a:srgbClr val="FFFFFF"/>
          </a:solidFill>
        </p:spPr>
        <p:txBody>
          <a:bodyPr wrap="none" lIns="0" tIns="0" rIns="0" bIns="0">
            <a:noAutofit/>
          </a:bodyPr>
          <a:lstStyle/>
          <a:p>
            <a:pPr indent="0"/>
            <a:r>
              <a:rPr lang="en-GB" sz="400" b="1">
                <a:solidFill>
                  <a:srgbClr val="231F20"/>
                </a:solidFill>
                <a:latin typeface="Arial"/>
              </a:rPr>
              <a:t>TEMPERATURE SENSORS</a:t>
            </a:r>
          </a:p>
        </p:txBody>
      </p:sp>
      <p:sp>
        <p:nvSpPr>
          <p:cNvPr id="9" name="Rectangle 8"/>
          <p:cNvSpPr/>
          <p:nvPr/>
        </p:nvSpPr>
        <p:spPr>
          <a:xfrm>
            <a:off x="4334256" y="1813560"/>
            <a:ext cx="545592" cy="54864"/>
          </a:xfrm>
          <a:prstGeom prst="rect">
            <a:avLst/>
          </a:prstGeom>
          <a:solidFill>
            <a:srgbClr val="FFFFFF"/>
          </a:solidFill>
        </p:spPr>
        <p:txBody>
          <a:bodyPr wrap="none" lIns="0" tIns="0" rIns="0" bIns="0">
            <a:noAutofit/>
          </a:bodyPr>
          <a:lstStyle/>
          <a:p>
            <a:pPr indent="0"/>
            <a:r>
              <a:rPr lang="en-GB" sz="400" b="1">
                <a:solidFill>
                  <a:srgbClr val="231F20"/>
                </a:solidFill>
                <a:latin typeface="Arial"/>
              </a:rPr>
              <a:t>TEMPERATURE SENSORS</a:t>
            </a:r>
          </a:p>
        </p:txBody>
      </p:sp>
      <p:sp>
        <p:nvSpPr>
          <p:cNvPr id="10" name="Rectangle 9"/>
          <p:cNvSpPr/>
          <p:nvPr/>
        </p:nvSpPr>
        <p:spPr>
          <a:xfrm>
            <a:off x="3870960" y="1813560"/>
            <a:ext cx="451104" cy="70104"/>
          </a:xfrm>
          <a:prstGeom prst="rect">
            <a:avLst/>
          </a:prstGeom>
          <a:solidFill>
            <a:srgbClr val="FFFFFF"/>
          </a:solidFill>
        </p:spPr>
        <p:txBody>
          <a:bodyPr wrap="none" lIns="0" tIns="0" rIns="0" bIns="0">
            <a:noAutofit/>
          </a:bodyPr>
          <a:lstStyle/>
          <a:p>
            <a:pPr indent="0"/>
            <a:r>
              <a:rPr lang="en-GB" sz="400" b="1">
                <a:solidFill>
                  <a:srgbClr val="231F20"/>
                </a:solidFill>
                <a:latin typeface="Arial"/>
              </a:rPr>
              <a:t>OPTICAL SENSOR</a:t>
            </a:r>
          </a:p>
        </p:txBody>
      </p:sp>
      <p:sp>
        <p:nvSpPr>
          <p:cNvPr id="11" name="Rectangle 10"/>
          <p:cNvSpPr/>
          <p:nvPr/>
        </p:nvSpPr>
        <p:spPr>
          <a:xfrm>
            <a:off x="1182624" y="3797808"/>
            <a:ext cx="533400" cy="85344"/>
          </a:xfrm>
          <a:prstGeom prst="rect">
            <a:avLst/>
          </a:prstGeom>
          <a:solidFill>
            <a:srgbClr val="FFFFFF"/>
          </a:solidFill>
        </p:spPr>
        <p:txBody>
          <a:bodyPr wrap="none" lIns="0" tIns="0" rIns="0" bIns="0">
            <a:noAutofit/>
          </a:bodyPr>
          <a:lstStyle/>
          <a:p>
            <a:pPr indent="0"/>
            <a:r>
              <a:rPr lang="en-GB" sz="400" b="1">
                <a:solidFill>
                  <a:srgbClr val="231F20"/>
                </a:solidFill>
                <a:latin typeface="Arial"/>
              </a:rPr>
              <a:t>K-K CHAMBER sensor</a:t>
            </a:r>
          </a:p>
        </p:txBody>
      </p:sp>
      <p:sp>
        <p:nvSpPr>
          <p:cNvPr id="12" name="Rectangle 11"/>
          <p:cNvSpPr/>
          <p:nvPr/>
        </p:nvSpPr>
        <p:spPr>
          <a:xfrm>
            <a:off x="1331976" y="3962400"/>
            <a:ext cx="624840" cy="73152"/>
          </a:xfrm>
          <a:prstGeom prst="rect">
            <a:avLst/>
          </a:prstGeom>
          <a:solidFill>
            <a:srgbClr val="FFFFFF"/>
          </a:solidFill>
        </p:spPr>
        <p:txBody>
          <a:bodyPr wrap="none" lIns="0" tIns="0" rIns="0" bIns="0">
            <a:noAutofit/>
          </a:bodyPr>
          <a:lstStyle/>
          <a:p>
            <a:pPr indent="0"/>
            <a:r>
              <a:rPr lang="en-GB" sz="400" b="1">
                <a:solidFill>
                  <a:srgbClr val="231F20"/>
                </a:solidFill>
                <a:latin typeface="Arial"/>
              </a:rPr>
              <a:t>P-P EVAPORATOR sensor</a:t>
            </a:r>
          </a:p>
        </p:txBody>
      </p:sp>
      <p:sp>
        <p:nvSpPr>
          <p:cNvPr id="13" name="Rectangle 12"/>
          <p:cNvSpPr/>
          <p:nvPr/>
        </p:nvSpPr>
        <p:spPr>
          <a:xfrm>
            <a:off x="1463040" y="4111752"/>
            <a:ext cx="704088" cy="70104"/>
          </a:xfrm>
          <a:prstGeom prst="rect">
            <a:avLst/>
          </a:prstGeom>
          <a:solidFill>
            <a:srgbClr val="FFFFFF"/>
          </a:solidFill>
        </p:spPr>
        <p:txBody>
          <a:bodyPr wrap="none" lIns="0" tIns="0" rIns="0" bIns="0">
            <a:noAutofit/>
          </a:bodyPr>
          <a:lstStyle/>
          <a:p>
            <a:pPr indent="0"/>
            <a:r>
              <a:rPr lang="en-GB" sz="400" b="1">
                <a:solidFill>
                  <a:srgbClr val="231F20"/>
                </a:solidFill>
                <a:latin typeface="Arial"/>
              </a:rPr>
              <a:t>D-D Door Open Sensor</a:t>
            </a:r>
          </a:p>
        </p:txBody>
      </p:sp>
      <p:sp>
        <p:nvSpPr>
          <p:cNvPr id="14" name="Rectangle 13"/>
          <p:cNvSpPr/>
          <p:nvPr/>
        </p:nvSpPr>
        <p:spPr>
          <a:xfrm>
            <a:off x="3992880" y="3200400"/>
            <a:ext cx="2407920" cy="249936"/>
          </a:xfrm>
          <a:prstGeom prst="rect">
            <a:avLst/>
          </a:prstGeom>
          <a:noFill/>
        </p:spPr>
        <p:txBody>
          <a:bodyPr wrap="none" lIns="0" tIns="0" rIns="0" bIns="0">
            <a:noAutofit/>
          </a:bodyPr>
          <a:lstStyle/>
          <a:p>
            <a:pPr indent="0" algn="ctr"/>
            <a:r>
              <a:rPr lang="en-GB" sz="1700" b="1">
                <a:solidFill>
                  <a:srgbClr val="FFFFFF"/>
                </a:solidFill>
                <a:latin typeface="Arial"/>
              </a:rPr>
              <a:t>HOUSING DIMENSIONS</a:t>
            </a:r>
          </a:p>
        </p:txBody>
      </p:sp>
      <p:sp>
        <p:nvSpPr>
          <p:cNvPr id="15" name="Rectangle 14"/>
          <p:cNvSpPr/>
          <p:nvPr/>
        </p:nvSpPr>
        <p:spPr>
          <a:xfrm>
            <a:off x="429768" y="4617720"/>
            <a:ext cx="2554224" cy="249936"/>
          </a:xfrm>
          <a:prstGeom prst="rect">
            <a:avLst/>
          </a:prstGeom>
          <a:noFill/>
        </p:spPr>
        <p:txBody>
          <a:bodyPr wrap="none" lIns="0" tIns="0" rIns="0" bIns="0">
            <a:noAutofit/>
          </a:bodyPr>
          <a:lstStyle/>
          <a:p>
            <a:pPr indent="0" algn="ctr"/>
            <a:r>
              <a:rPr lang="en-GB" sz="1700" b="1">
                <a:solidFill>
                  <a:srgbClr val="FFFFFF"/>
                </a:solidFill>
                <a:latin typeface="Arial"/>
              </a:rPr>
              <a:t>METHOD OF MARKING</a:t>
            </a:r>
          </a:p>
        </p:txBody>
      </p:sp>
      <p:sp>
        <p:nvSpPr>
          <p:cNvPr id="16" name="Rectangle 15"/>
          <p:cNvSpPr/>
          <p:nvPr/>
        </p:nvSpPr>
        <p:spPr>
          <a:xfrm>
            <a:off x="82296" y="5023104"/>
            <a:ext cx="3224784" cy="3724656"/>
          </a:xfrm>
          <a:prstGeom prst="rect">
            <a:avLst/>
          </a:prstGeom>
          <a:solidFill>
            <a:srgbClr val="D2D3D5"/>
          </a:solidFill>
        </p:spPr>
        <p:txBody>
          <a:bodyPr lIns="0" tIns="0" rIns="0" bIns="0">
            <a:noAutofit/>
          </a:bodyPr>
          <a:lstStyle/>
          <a:p>
            <a:pPr indent="0">
              <a:spcAft>
                <a:spcPts val="210"/>
              </a:spcAft>
            </a:pPr>
            <a:r>
              <a:rPr lang="en-GB" sz="700" dirty="0">
                <a:solidFill>
                  <a:srgbClr val="231F20"/>
                </a:solidFill>
                <a:latin typeface="Arial"/>
              </a:rPr>
              <a:t>Model designation: </a:t>
            </a:r>
            <a:r>
              <a:rPr lang="en-GB" sz="700" b="1" dirty="0">
                <a:solidFill>
                  <a:srgbClr val="231F20"/>
                </a:solidFill>
                <a:latin typeface="Arial"/>
              </a:rPr>
              <a:t>GC202.0X</a:t>
            </a:r>
          </a:p>
          <a:p>
            <a:pPr indent="0">
              <a:lnSpc>
                <a:spcPct val="97000"/>
              </a:lnSpc>
              <a:spcAft>
                <a:spcPts val="560"/>
              </a:spcAft>
            </a:pPr>
            <a:r>
              <a:rPr lang="en-GB" sz="800" b="1" dirty="0" smtClean="0">
                <a:solidFill>
                  <a:srgbClr val="231F20"/>
                </a:solidFill>
                <a:latin typeface="Arial"/>
              </a:rPr>
              <a:t>0X</a:t>
            </a:r>
            <a:r>
              <a:rPr lang="en-GB" sz="800" dirty="0" smtClean="0">
                <a:solidFill>
                  <a:srgbClr val="231F20"/>
                </a:solidFill>
                <a:latin typeface="Arial"/>
              </a:rPr>
              <a:t> – number </a:t>
            </a:r>
            <a:r>
              <a:rPr lang="en-GB" sz="800" dirty="0">
                <a:solidFill>
                  <a:srgbClr val="231F20"/>
                </a:solidFill>
                <a:latin typeface="Arial"/>
              </a:rPr>
              <a:t>denoting the version of the driver</a:t>
            </a:r>
          </a:p>
          <a:p>
            <a:pPr indent="0">
              <a:lnSpc>
                <a:spcPct val="97000"/>
              </a:lnSpc>
            </a:pPr>
            <a:r>
              <a:rPr lang="en-GB" sz="800" b="1" dirty="0" smtClean="0">
                <a:solidFill>
                  <a:srgbClr val="231F20"/>
                </a:solidFill>
                <a:latin typeface="Arial"/>
              </a:rPr>
              <a:t>01</a:t>
            </a:r>
            <a:r>
              <a:rPr lang="en-GB" sz="800" dirty="0" smtClean="0">
                <a:solidFill>
                  <a:srgbClr val="231F20"/>
                </a:solidFill>
                <a:latin typeface="Arial"/>
              </a:rPr>
              <a:t> – 3-relay </a:t>
            </a:r>
            <a:r>
              <a:rPr lang="en-GB" sz="800" dirty="0">
                <a:solidFill>
                  <a:srgbClr val="231F20"/>
                </a:solidFill>
                <a:latin typeface="Arial"/>
              </a:rPr>
              <a:t>controller controlling the following devices:</a:t>
            </a:r>
          </a:p>
          <a:p>
            <a:pPr indent="0">
              <a:lnSpc>
                <a:spcPct val="97000"/>
              </a:lnSpc>
            </a:pPr>
            <a:r>
              <a:rPr lang="en-GB" sz="800" dirty="0">
                <a:solidFill>
                  <a:srgbClr val="231F20"/>
                </a:solidFill>
                <a:latin typeface="Arial"/>
              </a:rPr>
              <a:t>compressor/fan/heater or valve.</a:t>
            </a:r>
          </a:p>
          <a:p>
            <a:pPr indent="0">
              <a:lnSpc>
                <a:spcPct val="97000"/>
              </a:lnSpc>
              <a:spcAft>
                <a:spcPts val="560"/>
              </a:spcAft>
            </a:pPr>
            <a:r>
              <a:rPr lang="en-GB" sz="800" dirty="0">
                <a:solidFill>
                  <a:srgbClr val="231F20"/>
                </a:solidFill>
                <a:latin typeface="Arial"/>
              </a:rPr>
              <a:t>Controller panel keyboard is made without the light button.</a:t>
            </a:r>
          </a:p>
          <a:p>
            <a:pPr indent="0">
              <a:lnSpc>
                <a:spcPct val="97000"/>
              </a:lnSpc>
              <a:spcAft>
                <a:spcPts val="560"/>
              </a:spcAft>
            </a:pPr>
            <a:r>
              <a:rPr lang="en-GB" sz="800" dirty="0">
                <a:solidFill>
                  <a:srgbClr val="231F20"/>
                </a:solidFill>
                <a:latin typeface="Arial"/>
              </a:rPr>
              <a:t>The standard DD input allows connecting an additional sensor, the selection of which depends on the r6 parameter. Depending on the setting of this parameter, we can connect a door opening (mechanical or magnetic) sensor or an additional temperature sensor acting as a thermometer (for r6=3).</a:t>
            </a:r>
          </a:p>
          <a:p>
            <a:pPr indent="0">
              <a:lnSpc>
                <a:spcPct val="97000"/>
              </a:lnSpc>
            </a:pPr>
            <a:r>
              <a:rPr lang="en-GB" sz="800" b="1" dirty="0" smtClean="0">
                <a:solidFill>
                  <a:srgbClr val="231F20"/>
                </a:solidFill>
                <a:latin typeface="Arial"/>
              </a:rPr>
              <a:t>02 – </a:t>
            </a:r>
            <a:r>
              <a:rPr lang="en-GB" sz="800" dirty="0" smtClean="0">
                <a:solidFill>
                  <a:srgbClr val="231F20"/>
                </a:solidFill>
                <a:latin typeface="Arial"/>
              </a:rPr>
              <a:t>4-relay </a:t>
            </a:r>
            <a:r>
              <a:rPr lang="en-GB" sz="800" dirty="0">
                <a:solidFill>
                  <a:srgbClr val="231F20"/>
                </a:solidFill>
                <a:latin typeface="Arial"/>
              </a:rPr>
              <a:t>controller controlling the following devices:</a:t>
            </a:r>
          </a:p>
          <a:p>
            <a:pPr indent="0">
              <a:lnSpc>
                <a:spcPct val="97000"/>
              </a:lnSpc>
            </a:pPr>
            <a:r>
              <a:rPr lang="en-GB" sz="800" dirty="0">
                <a:solidFill>
                  <a:srgbClr val="231F20"/>
                </a:solidFill>
                <a:latin typeface="Arial"/>
              </a:rPr>
              <a:t>compressor/light/fan/heater or valve.</a:t>
            </a:r>
          </a:p>
          <a:p>
            <a:pPr indent="0">
              <a:lnSpc>
                <a:spcPct val="97000"/>
              </a:lnSpc>
              <a:spcAft>
                <a:spcPts val="560"/>
              </a:spcAft>
            </a:pPr>
            <a:r>
              <a:rPr lang="en-GB" sz="800" dirty="0">
                <a:solidFill>
                  <a:srgbClr val="231F20"/>
                </a:solidFill>
                <a:latin typeface="Arial"/>
              </a:rPr>
              <a:t>The keyboard of the controller panel is made with a light button. The standard DD input allows the connection of an additional sensor, the selection of which depends on the r6 parameter. Depending on the setting of this parameter, we can connect a door opening (mechanical or magnetic) sensor or an additional temperature sensor acting as a thermometer (for r6=3).</a:t>
            </a:r>
          </a:p>
          <a:p>
            <a:pPr indent="0">
              <a:lnSpc>
                <a:spcPct val="97000"/>
              </a:lnSpc>
            </a:pPr>
            <a:r>
              <a:rPr lang="en-GB" sz="800" b="1" dirty="0" smtClean="0">
                <a:solidFill>
                  <a:srgbClr val="231F20"/>
                </a:solidFill>
                <a:latin typeface="Arial"/>
              </a:rPr>
              <a:t>03 – </a:t>
            </a:r>
            <a:r>
              <a:rPr lang="en-GB" sz="800" dirty="0" smtClean="0">
                <a:solidFill>
                  <a:srgbClr val="231F20"/>
                </a:solidFill>
                <a:latin typeface="Arial"/>
              </a:rPr>
              <a:t>4-relay </a:t>
            </a:r>
            <a:r>
              <a:rPr lang="en-GB" sz="800" dirty="0">
                <a:solidFill>
                  <a:srgbClr val="231F20"/>
                </a:solidFill>
                <a:latin typeface="Arial"/>
              </a:rPr>
              <a:t>controller controlling the following devices:</a:t>
            </a:r>
          </a:p>
          <a:p>
            <a:pPr indent="0">
              <a:lnSpc>
                <a:spcPct val="97000"/>
              </a:lnSpc>
            </a:pPr>
            <a:r>
              <a:rPr lang="en-GB" sz="800" dirty="0">
                <a:solidFill>
                  <a:srgbClr val="231F20"/>
                </a:solidFill>
                <a:latin typeface="Arial"/>
              </a:rPr>
              <a:t>compressor/light/fan/heater or valve.</a:t>
            </a:r>
          </a:p>
          <a:p>
            <a:pPr indent="0">
              <a:lnSpc>
                <a:spcPct val="97000"/>
              </a:lnSpc>
            </a:pPr>
            <a:r>
              <a:rPr lang="en-GB" sz="800" dirty="0">
                <a:solidFill>
                  <a:srgbClr val="231F20"/>
                </a:solidFill>
                <a:latin typeface="Arial"/>
              </a:rPr>
              <a:t>Controller panel keyboard made with light button. The standard mounted input 1-2-3 allows connecting an additional sensor, the selection of which depends on the r6 parameter. Depending on the setting of this parameter, we can connect an optical door opening sensor or an additional temperature sensor acting as a thermometer (for r6=3).</a:t>
            </a:r>
          </a:p>
        </p:txBody>
      </p:sp>
      <p:sp>
        <p:nvSpPr>
          <p:cNvPr id="17" name="Rectangle 16"/>
          <p:cNvSpPr/>
          <p:nvPr/>
        </p:nvSpPr>
        <p:spPr>
          <a:xfrm>
            <a:off x="722376" y="8942832"/>
            <a:ext cx="1969008" cy="237744"/>
          </a:xfrm>
          <a:prstGeom prst="rect">
            <a:avLst/>
          </a:prstGeom>
          <a:noFill/>
        </p:spPr>
        <p:txBody>
          <a:bodyPr wrap="none" lIns="0" tIns="0" rIns="0" bIns="0">
            <a:noAutofit/>
          </a:bodyPr>
          <a:lstStyle/>
          <a:p>
            <a:pPr indent="0" algn="ctr"/>
            <a:r>
              <a:rPr lang="en-GB" sz="1700" b="1">
                <a:solidFill>
                  <a:srgbClr val="FFFFFF"/>
                </a:solidFill>
                <a:latin typeface="Arial"/>
              </a:rPr>
              <a:t>COMPOSITION OF THE SET</a:t>
            </a:r>
          </a:p>
        </p:txBody>
      </p:sp>
      <p:sp>
        <p:nvSpPr>
          <p:cNvPr id="18" name="Rectangle 17"/>
          <p:cNvSpPr/>
          <p:nvPr/>
        </p:nvSpPr>
        <p:spPr>
          <a:xfrm>
            <a:off x="60960" y="9272016"/>
            <a:ext cx="3054096" cy="1277112"/>
          </a:xfrm>
          <a:prstGeom prst="rect">
            <a:avLst/>
          </a:prstGeom>
          <a:solidFill>
            <a:srgbClr val="D2D3D5"/>
          </a:solidFill>
        </p:spPr>
        <p:txBody>
          <a:bodyPr lIns="0" tIns="0" rIns="0" bIns="0">
            <a:noAutofit/>
          </a:bodyPr>
          <a:lstStyle/>
          <a:p>
            <a:pPr indent="0">
              <a:lnSpc>
                <a:spcPct val="97000"/>
              </a:lnSpc>
            </a:pPr>
            <a:r>
              <a:rPr lang="en-GB" sz="800">
                <a:solidFill>
                  <a:srgbClr val="231F20"/>
                </a:solidFill>
                <a:latin typeface="Arial"/>
              </a:rPr>
              <a:t>Thermostat:</a:t>
            </a:r>
          </a:p>
          <a:p>
            <a:pPr indent="0">
              <a:lnSpc>
                <a:spcPct val="97000"/>
              </a:lnSpc>
            </a:pPr>
            <a:r>
              <a:rPr lang="en-GB" sz="800">
                <a:solidFill>
                  <a:srgbClr val="231F20"/>
                </a:solidFill>
                <a:latin typeface="Arial"/>
              </a:rPr>
              <a:t>• Control Panel</a:t>
            </a:r>
          </a:p>
          <a:p>
            <a:pPr indent="0">
              <a:lnSpc>
                <a:spcPct val="97000"/>
              </a:lnSpc>
            </a:pPr>
            <a:r>
              <a:rPr lang="en-GB" sz="800">
                <a:solidFill>
                  <a:srgbClr val="231F20"/>
                </a:solidFill>
                <a:latin typeface="Arial"/>
              </a:rPr>
              <a:t>• Executive module</a:t>
            </a:r>
          </a:p>
          <a:p>
            <a:pPr indent="0">
              <a:lnSpc>
                <a:spcPct val="97000"/>
              </a:lnSpc>
              <a:spcAft>
                <a:spcPts val="630"/>
              </a:spcAft>
            </a:pPr>
            <a:r>
              <a:rPr lang="en-GB" sz="800">
                <a:solidFill>
                  <a:srgbClr val="231F20"/>
                </a:solidFill>
                <a:latin typeface="Arial"/>
              </a:rPr>
              <a:t>• Ribbon connecting the executive module and the control panel</a:t>
            </a:r>
          </a:p>
          <a:p>
            <a:pPr indent="0">
              <a:lnSpc>
                <a:spcPct val="97000"/>
              </a:lnSpc>
              <a:spcAft>
                <a:spcPts val="630"/>
              </a:spcAft>
            </a:pPr>
            <a:r>
              <a:rPr lang="en-GB" sz="800">
                <a:solidFill>
                  <a:srgbClr val="231F20"/>
                </a:solidFill>
                <a:latin typeface="Arial"/>
              </a:rPr>
              <a:t>• Two temperature sensors of the ordered length.</a:t>
            </a:r>
          </a:p>
          <a:p>
            <a:pPr indent="0">
              <a:lnSpc>
                <a:spcPct val="97000"/>
              </a:lnSpc>
            </a:pPr>
            <a:r>
              <a:rPr lang="en-GB" sz="800">
                <a:solidFill>
                  <a:srgbClr val="231F20"/>
                </a:solidFill>
                <a:latin typeface="Arial"/>
              </a:rPr>
              <a:t>Additionally, you can order contactless door opening sensors:</a:t>
            </a:r>
          </a:p>
          <a:p>
            <a:pPr indent="0">
              <a:lnSpc>
                <a:spcPct val="97000"/>
              </a:lnSpc>
            </a:pPr>
            <a:r>
              <a:rPr lang="en-GB" sz="800">
                <a:solidFill>
                  <a:srgbClr val="231F20"/>
                </a:solidFill>
                <a:latin typeface="Arial"/>
              </a:rPr>
              <a:t>• magnetic sensor</a:t>
            </a:r>
          </a:p>
          <a:p>
            <a:pPr indent="0">
              <a:lnSpc>
                <a:spcPct val="97000"/>
              </a:lnSpc>
            </a:pPr>
            <a:r>
              <a:rPr lang="en-GB" sz="800">
                <a:solidFill>
                  <a:srgbClr val="231F20"/>
                </a:solidFill>
                <a:latin typeface="Arial"/>
              </a:rPr>
              <a:t>• optical sensor</a:t>
            </a:r>
          </a:p>
        </p:txBody>
      </p:sp>
      <p:sp>
        <p:nvSpPr>
          <p:cNvPr id="19" name="Rectangle 18"/>
          <p:cNvSpPr/>
          <p:nvPr/>
        </p:nvSpPr>
        <p:spPr>
          <a:xfrm>
            <a:off x="649224" y="3212592"/>
            <a:ext cx="292608" cy="124968"/>
          </a:xfrm>
          <a:prstGeom prst="rect">
            <a:avLst/>
          </a:prstGeom>
          <a:solidFill>
            <a:srgbClr val="FFFFFF"/>
          </a:solidFill>
        </p:spPr>
        <p:txBody>
          <a:bodyPr lIns="0" tIns="0" rIns="0" bIns="0">
            <a:noAutofit/>
          </a:bodyPr>
          <a:lstStyle/>
          <a:p>
            <a:pPr indent="0" algn="ctr">
              <a:lnSpc>
                <a:spcPct val="105000"/>
              </a:lnSpc>
            </a:pPr>
            <a:r>
              <a:rPr lang="en-GB" sz="400" b="1">
                <a:solidFill>
                  <a:srgbClr val="231F20"/>
                </a:solidFill>
                <a:latin typeface="Arial"/>
              </a:rPr>
              <a:t>Ribbon Connector</a:t>
            </a:r>
          </a:p>
        </p:txBody>
      </p:sp>
      <p:sp>
        <p:nvSpPr>
          <p:cNvPr id="20" name="Rectangle 19"/>
          <p:cNvSpPr/>
          <p:nvPr/>
        </p:nvSpPr>
        <p:spPr>
          <a:xfrm>
            <a:off x="1691640" y="3032760"/>
            <a:ext cx="469392" cy="42672"/>
          </a:xfrm>
          <a:prstGeom prst="rect">
            <a:avLst/>
          </a:prstGeom>
          <a:solidFill>
            <a:srgbClr val="FFFFFF"/>
          </a:solidFill>
        </p:spPr>
        <p:txBody>
          <a:bodyPr wrap="none" lIns="0" tIns="0" rIns="0" bIns="0">
            <a:noAutofit/>
          </a:bodyPr>
          <a:lstStyle/>
          <a:p>
            <a:pPr indent="0" algn="just"/>
            <a:r>
              <a:rPr lang="en-GB" sz="400" b="1">
                <a:solidFill>
                  <a:srgbClr val="231F20"/>
                </a:solidFill>
                <a:latin typeface="Arial"/>
              </a:rPr>
              <a:t>TEMPERATURE SENSORS</a:t>
            </a:r>
          </a:p>
        </p:txBody>
      </p:sp>
      <p:sp>
        <p:nvSpPr>
          <p:cNvPr id="21" name="Rectangle 20"/>
          <p:cNvSpPr/>
          <p:nvPr/>
        </p:nvSpPr>
        <p:spPr>
          <a:xfrm>
            <a:off x="2164080" y="3026664"/>
            <a:ext cx="338328" cy="51816"/>
          </a:xfrm>
          <a:prstGeom prst="rect">
            <a:avLst/>
          </a:prstGeom>
          <a:solidFill>
            <a:srgbClr val="FFFFFF"/>
          </a:solidFill>
        </p:spPr>
        <p:txBody>
          <a:bodyPr wrap="none" lIns="0" tIns="0" rIns="0" bIns="0">
            <a:noAutofit/>
          </a:bodyPr>
          <a:lstStyle/>
          <a:p>
            <a:pPr indent="0"/>
            <a:r>
              <a:rPr lang="en-GB" sz="400" b="1">
                <a:solidFill>
                  <a:srgbClr val="231F20"/>
                </a:solidFill>
                <a:latin typeface="Arial"/>
              </a:rPr>
              <a:t>DOOR SENSOR</a:t>
            </a:r>
          </a:p>
        </p:txBody>
      </p:sp>
      <p:sp>
        <p:nvSpPr>
          <p:cNvPr id="22" name="Rectangle 21"/>
          <p:cNvSpPr/>
          <p:nvPr/>
        </p:nvSpPr>
        <p:spPr>
          <a:xfrm>
            <a:off x="1786128" y="2767584"/>
            <a:ext cx="813816" cy="179832"/>
          </a:xfrm>
          <a:prstGeom prst="rect">
            <a:avLst/>
          </a:prstGeom>
          <a:solidFill>
            <a:srgbClr val="FFFFFF"/>
          </a:solidFill>
        </p:spPr>
        <p:txBody>
          <a:bodyPr lIns="0" tIns="0" rIns="0" bIns="0">
            <a:noAutofit/>
          </a:bodyPr>
          <a:lstStyle/>
          <a:p>
            <a:pPr indent="0"/>
            <a:r>
              <a:rPr lang="en-GB" sz="400" b="1" dirty="0">
                <a:solidFill>
                  <a:srgbClr val="231F20"/>
                </a:solidFill>
                <a:latin typeface="Arial"/>
              </a:rPr>
              <a:t>P-P EVAPORATOR </a:t>
            </a:r>
            <a:r>
              <a:rPr lang="en-GB" sz="400" b="1" dirty="0" smtClean="0">
                <a:solidFill>
                  <a:srgbClr val="231F20"/>
                </a:solidFill>
                <a:latin typeface="Arial"/>
              </a:rPr>
              <a:t>sensor – GRAY</a:t>
            </a:r>
            <a:endParaRPr lang="en-GB" sz="400" b="1" dirty="0">
              <a:solidFill>
                <a:srgbClr val="231F20"/>
              </a:solidFill>
              <a:latin typeface="Arial"/>
            </a:endParaRPr>
          </a:p>
          <a:p>
            <a:pPr indent="0">
              <a:lnSpc>
                <a:spcPct val="83000"/>
              </a:lnSpc>
            </a:pPr>
            <a:r>
              <a:rPr lang="en-GB" sz="400" b="1" dirty="0">
                <a:solidFill>
                  <a:srgbClr val="231F20"/>
                </a:solidFill>
                <a:latin typeface="Arial"/>
              </a:rPr>
              <a:t>K-K CHAMBER </a:t>
            </a:r>
            <a:r>
              <a:rPr lang="en-GB" sz="400" b="1" dirty="0" smtClean="0">
                <a:solidFill>
                  <a:srgbClr val="231F20"/>
                </a:solidFill>
                <a:latin typeface="Arial"/>
              </a:rPr>
              <a:t>sensor – WHITE</a:t>
            </a:r>
            <a:endParaRPr lang="en-GB" sz="400" b="1" dirty="0">
              <a:solidFill>
                <a:srgbClr val="231F20"/>
              </a:solidFill>
              <a:latin typeface="Arial"/>
            </a:endParaRPr>
          </a:p>
          <a:p>
            <a:pPr indent="0">
              <a:lnSpc>
                <a:spcPct val="88000"/>
              </a:lnSpc>
            </a:pPr>
            <a:r>
              <a:rPr lang="en-GB" sz="400" b="1" dirty="0">
                <a:solidFill>
                  <a:srgbClr val="231F20"/>
                </a:solidFill>
                <a:latin typeface="Arial"/>
              </a:rPr>
              <a:t>D-D Door Open Sensor</a:t>
            </a:r>
          </a:p>
        </p:txBody>
      </p:sp>
      <p:sp>
        <p:nvSpPr>
          <p:cNvPr id="23" name="Rectangle 22"/>
          <p:cNvSpPr/>
          <p:nvPr/>
        </p:nvSpPr>
        <p:spPr>
          <a:xfrm>
            <a:off x="1810512" y="2532888"/>
            <a:ext cx="408432" cy="216408"/>
          </a:xfrm>
          <a:prstGeom prst="rect">
            <a:avLst/>
          </a:prstGeom>
          <a:solidFill>
            <a:srgbClr val="FFFFFF"/>
          </a:solidFill>
        </p:spPr>
        <p:txBody>
          <a:bodyPr lIns="0" tIns="0" rIns="0" bIns="0">
            <a:noAutofit/>
          </a:bodyPr>
          <a:lstStyle/>
          <a:p>
            <a:pPr indent="0" algn="just"/>
            <a:r>
              <a:rPr lang="en-GB" sz="400" b="1" dirty="0" smtClean="0">
                <a:solidFill>
                  <a:srgbClr val="231F20"/>
                </a:solidFill>
                <a:latin typeface="Arial"/>
              </a:rPr>
              <a:t>P1 – Light</a:t>
            </a:r>
            <a:endParaRPr lang="en-GB" sz="400" b="1" dirty="0">
              <a:solidFill>
                <a:srgbClr val="231F20"/>
              </a:solidFill>
              <a:latin typeface="Arial"/>
            </a:endParaRPr>
          </a:p>
          <a:p>
            <a:pPr indent="0" algn="just">
              <a:lnSpc>
                <a:spcPct val="83000"/>
              </a:lnSpc>
            </a:pPr>
            <a:r>
              <a:rPr lang="en-GB" sz="400" b="1" dirty="0" smtClean="0">
                <a:solidFill>
                  <a:srgbClr val="231F20"/>
                </a:solidFill>
                <a:latin typeface="Arial"/>
              </a:rPr>
              <a:t>P2 – Fan</a:t>
            </a:r>
            <a:endParaRPr lang="en-GB" sz="400" b="1" dirty="0">
              <a:solidFill>
                <a:srgbClr val="231F20"/>
              </a:solidFill>
              <a:latin typeface="Arial"/>
            </a:endParaRPr>
          </a:p>
          <a:p>
            <a:pPr indent="0" algn="just">
              <a:lnSpc>
                <a:spcPct val="88000"/>
              </a:lnSpc>
            </a:pPr>
            <a:r>
              <a:rPr lang="en-GB" sz="400" b="1" dirty="0" smtClean="0">
                <a:solidFill>
                  <a:srgbClr val="231F20"/>
                </a:solidFill>
                <a:latin typeface="Arial"/>
              </a:rPr>
              <a:t>P3 – Heater</a:t>
            </a:r>
            <a:endParaRPr lang="en-GB" sz="400" b="1" dirty="0">
              <a:solidFill>
                <a:srgbClr val="231F20"/>
              </a:solidFill>
              <a:latin typeface="Arial"/>
            </a:endParaRPr>
          </a:p>
          <a:p>
            <a:pPr indent="0" algn="just">
              <a:lnSpc>
                <a:spcPct val="83000"/>
              </a:lnSpc>
            </a:pPr>
            <a:r>
              <a:rPr lang="en-GB" sz="400" b="1" dirty="0" smtClean="0">
                <a:solidFill>
                  <a:srgbClr val="231F20"/>
                </a:solidFill>
                <a:latin typeface="Arial"/>
              </a:rPr>
              <a:t>P4 – Compressor</a:t>
            </a:r>
            <a:endParaRPr lang="en-GB" sz="400" b="1" dirty="0">
              <a:solidFill>
                <a:srgbClr val="231F20"/>
              </a:solidFill>
              <a:latin typeface="Arial"/>
            </a:endParaRPr>
          </a:p>
        </p:txBody>
      </p:sp>
      <p:sp>
        <p:nvSpPr>
          <p:cNvPr id="24" name="Rectangle 23"/>
          <p:cNvSpPr/>
          <p:nvPr/>
        </p:nvSpPr>
        <p:spPr>
          <a:xfrm>
            <a:off x="609600" y="2328672"/>
            <a:ext cx="313944" cy="60960"/>
          </a:xfrm>
          <a:prstGeom prst="rect">
            <a:avLst/>
          </a:prstGeom>
          <a:solidFill>
            <a:srgbClr val="FFFFFF"/>
          </a:solidFill>
        </p:spPr>
        <p:txBody>
          <a:bodyPr wrap="none" lIns="0" tIns="0" rIns="0" bIns="0">
            <a:noAutofit/>
          </a:bodyPr>
          <a:lstStyle/>
          <a:p>
            <a:pPr indent="0"/>
            <a:r>
              <a:rPr lang="en-GB" sz="400" b="1">
                <a:solidFill>
                  <a:srgbClr val="231F20"/>
                </a:solidFill>
                <a:latin typeface="Arial"/>
              </a:rPr>
              <a:t>CONTROL</a:t>
            </a:r>
          </a:p>
        </p:txBody>
      </p:sp>
      <p:sp>
        <p:nvSpPr>
          <p:cNvPr id="25" name="Rectangle 24"/>
          <p:cNvSpPr/>
          <p:nvPr/>
        </p:nvSpPr>
        <p:spPr>
          <a:xfrm>
            <a:off x="4105656" y="5577840"/>
            <a:ext cx="2197608" cy="259080"/>
          </a:xfrm>
          <a:prstGeom prst="rect">
            <a:avLst/>
          </a:prstGeom>
          <a:noFill/>
        </p:spPr>
        <p:txBody>
          <a:bodyPr wrap="none" lIns="0" tIns="0" rIns="0" bIns="0">
            <a:noAutofit/>
          </a:bodyPr>
          <a:lstStyle/>
          <a:p>
            <a:pPr indent="0" algn="ctr"/>
            <a:r>
              <a:rPr lang="en-GB" sz="1700" b="1">
                <a:solidFill>
                  <a:srgbClr val="FFFFFF"/>
                </a:solidFill>
                <a:latin typeface="Arial"/>
              </a:rPr>
              <a:t>DRIVER DESCRIPTION</a:t>
            </a:r>
          </a:p>
        </p:txBody>
      </p:sp>
      <p:sp>
        <p:nvSpPr>
          <p:cNvPr id="26" name="Rectangle 25"/>
          <p:cNvSpPr/>
          <p:nvPr/>
        </p:nvSpPr>
        <p:spPr>
          <a:xfrm>
            <a:off x="3505200" y="6007608"/>
            <a:ext cx="3352800" cy="4547616"/>
          </a:xfrm>
          <a:prstGeom prst="rect">
            <a:avLst/>
          </a:prstGeom>
          <a:solidFill>
            <a:srgbClr val="D2D3D5"/>
          </a:solidFill>
        </p:spPr>
        <p:txBody>
          <a:bodyPr lIns="0" tIns="0" rIns="0" bIns="0">
            <a:noAutofit/>
          </a:bodyPr>
          <a:lstStyle/>
          <a:p>
            <a:pPr indent="152400" algn="just">
              <a:lnSpc>
                <a:spcPct val="78000"/>
              </a:lnSpc>
              <a:spcAft>
                <a:spcPts val="700"/>
              </a:spcAft>
            </a:pPr>
            <a:r>
              <a:rPr lang="en-GB" sz="800" dirty="0">
                <a:solidFill>
                  <a:srgbClr val="231F20"/>
                </a:solidFill>
                <a:latin typeface="Arial"/>
              </a:rPr>
              <a:t>GC202 is a universal controller for refrigeration devices operating in various temperature ranges.</a:t>
            </a:r>
          </a:p>
          <a:p>
            <a:pPr indent="152400" algn="just">
              <a:lnSpc>
                <a:spcPct val="77000"/>
              </a:lnSpc>
              <a:spcAft>
                <a:spcPts val="700"/>
              </a:spcAft>
            </a:pPr>
            <a:r>
              <a:rPr lang="en-GB" sz="800" dirty="0">
                <a:solidFill>
                  <a:srgbClr val="231F20"/>
                </a:solidFill>
                <a:latin typeface="Arial"/>
              </a:rPr>
              <a:t>GC202 stabilizes the temperature in the chamber with a compressor. Compressor control includes protection against too frequent switching on or off.</a:t>
            </a:r>
          </a:p>
          <a:p>
            <a:pPr indent="152400" algn="just">
              <a:lnSpc>
                <a:spcPct val="76000"/>
              </a:lnSpc>
            </a:pPr>
            <a:r>
              <a:rPr lang="en-GB" sz="800" dirty="0">
                <a:solidFill>
                  <a:srgbClr val="231F20"/>
                </a:solidFill>
                <a:latin typeface="Arial"/>
              </a:rPr>
              <a:t>The device enters the automatic evaporator defrosting mode at specified intervals.</a:t>
            </a:r>
          </a:p>
          <a:p>
            <a:pPr indent="152400" algn="just">
              <a:lnSpc>
                <a:spcPct val="77000"/>
              </a:lnSpc>
              <a:spcAft>
                <a:spcPts val="700"/>
              </a:spcAft>
            </a:pPr>
            <a:r>
              <a:rPr lang="en-GB" sz="800" dirty="0">
                <a:solidFill>
                  <a:srgbClr val="231F20"/>
                </a:solidFill>
                <a:latin typeface="Arial"/>
              </a:rPr>
              <a:t>Depending on the programming of the controller, defrosting has a different course, e.g. after the end of defrosting, the dripping phase is followed by the freezing phase.</a:t>
            </a:r>
          </a:p>
          <a:p>
            <a:pPr indent="152400" algn="just">
              <a:lnSpc>
                <a:spcPct val="78000"/>
              </a:lnSpc>
            </a:pPr>
            <a:r>
              <a:rPr lang="en-GB" sz="800" dirty="0">
                <a:solidFill>
                  <a:srgbClr val="231F20"/>
                </a:solidFill>
                <a:latin typeface="Arial"/>
              </a:rPr>
              <a:t>GC202 has a button to activate defrosting</a:t>
            </a:r>
            <a:r>
              <a:rPr lang="en-GB" sz="800">
                <a:solidFill>
                  <a:srgbClr val="231F20"/>
                </a:solidFill>
                <a:latin typeface="Arial"/>
              </a:rPr>
              <a:t>, this </a:t>
            </a:r>
            <a:r>
              <a:rPr lang="en-GB" sz="800" dirty="0">
                <a:solidFill>
                  <a:srgbClr val="231F20"/>
                </a:solidFill>
                <a:latin typeface="Arial"/>
              </a:rPr>
              <a:t>is used in the case of severe operating conditions of the device.</a:t>
            </a:r>
          </a:p>
          <a:p>
            <a:pPr indent="139700">
              <a:lnSpc>
                <a:spcPct val="77000"/>
              </a:lnSpc>
              <a:spcAft>
                <a:spcPts val="700"/>
              </a:spcAft>
            </a:pPr>
            <a:r>
              <a:rPr lang="en-GB" sz="800" dirty="0">
                <a:solidFill>
                  <a:srgbClr val="231F20"/>
                </a:solidFill>
                <a:latin typeface="Arial"/>
              </a:rPr>
              <a:t>Automatic defrosting is the same as manual defrosting.</a:t>
            </a:r>
          </a:p>
          <a:p>
            <a:pPr indent="152400" algn="just">
              <a:lnSpc>
                <a:spcPct val="78000"/>
              </a:lnSpc>
            </a:pPr>
            <a:r>
              <a:rPr lang="en-GB" sz="800" dirty="0">
                <a:solidFill>
                  <a:srgbClr val="231F20"/>
                </a:solidFill>
                <a:latin typeface="Arial"/>
              </a:rPr>
              <a:t>The controller has an off button. When the device is turned off, the compressor, heater and fan are turned off.</a:t>
            </a:r>
          </a:p>
          <a:p>
            <a:pPr indent="152400" algn="just">
              <a:lnSpc>
                <a:spcPct val="78000"/>
              </a:lnSpc>
              <a:spcAft>
                <a:spcPts val="700"/>
              </a:spcAft>
            </a:pPr>
            <a:r>
              <a:rPr lang="en-GB" sz="800" dirty="0">
                <a:solidFill>
                  <a:srgbClr val="231F20"/>
                </a:solidFill>
                <a:latin typeface="Arial"/>
              </a:rPr>
              <a:t>The button and the light relay operate independently of the off button.</a:t>
            </a:r>
          </a:p>
          <a:p>
            <a:pPr indent="152400" algn="just">
              <a:lnSpc>
                <a:spcPct val="76000"/>
              </a:lnSpc>
            </a:pPr>
            <a:r>
              <a:rPr lang="en-GB" sz="800" dirty="0">
                <a:solidFill>
                  <a:srgbClr val="231F20"/>
                </a:solidFill>
                <a:latin typeface="Arial"/>
              </a:rPr>
              <a:t>Opening the door turns on the light, turns off the fan, after a minute the compressor stops.</a:t>
            </a:r>
          </a:p>
          <a:p>
            <a:pPr indent="152400" algn="just">
              <a:lnSpc>
                <a:spcPct val="76000"/>
              </a:lnSpc>
              <a:spcAft>
                <a:spcPts val="700"/>
              </a:spcAft>
            </a:pPr>
            <a:r>
              <a:rPr lang="en-GB" sz="800" dirty="0">
                <a:solidFill>
                  <a:srgbClr val="231F20"/>
                </a:solidFill>
                <a:latin typeface="Arial"/>
              </a:rPr>
              <a:t>The opening of the door is signalled with a sound every 30 seconds. An alarm is triggered if the door is opened too long.</a:t>
            </a:r>
          </a:p>
          <a:p>
            <a:pPr indent="139700">
              <a:lnSpc>
                <a:spcPct val="77000"/>
              </a:lnSpc>
              <a:spcAft>
                <a:spcPts val="700"/>
              </a:spcAft>
            </a:pPr>
            <a:r>
              <a:rPr lang="en-GB" sz="800" dirty="0">
                <a:solidFill>
                  <a:srgbClr val="231F20"/>
                </a:solidFill>
                <a:latin typeface="Arial"/>
              </a:rPr>
              <a:t>The user programs the set temperature in the chamber.</a:t>
            </a:r>
          </a:p>
          <a:p>
            <a:pPr indent="152400" algn="just">
              <a:lnSpc>
                <a:spcPct val="78000"/>
              </a:lnSpc>
              <a:spcAft>
                <a:spcPts val="700"/>
              </a:spcAft>
            </a:pPr>
            <a:r>
              <a:rPr lang="en-GB" sz="800" dirty="0">
                <a:solidFill>
                  <a:srgbClr val="231F20"/>
                </a:solidFill>
                <a:latin typeface="Arial"/>
              </a:rPr>
              <a:t>The GC202 displays the temperature measured by the chamber sensor. The user can enable a temporary view of the temperature of the evaporator sensor.</a:t>
            </a:r>
          </a:p>
          <a:p>
            <a:pPr indent="152400" algn="just">
              <a:lnSpc>
                <a:spcPct val="78000"/>
              </a:lnSpc>
              <a:spcAft>
                <a:spcPts val="700"/>
              </a:spcAft>
            </a:pPr>
            <a:r>
              <a:rPr lang="en-GB" sz="800" dirty="0">
                <a:solidFill>
                  <a:srgbClr val="231F20"/>
                </a:solidFill>
                <a:latin typeface="Arial"/>
              </a:rPr>
              <a:t>In the event of a sensor failure, the controller displays an alarm code and operates in emergency mode.</a:t>
            </a:r>
          </a:p>
          <a:p>
            <a:pPr indent="152400" algn="just">
              <a:lnSpc>
                <a:spcPct val="77000"/>
              </a:lnSpc>
              <a:spcAft>
                <a:spcPts val="700"/>
              </a:spcAft>
            </a:pPr>
            <a:r>
              <a:rPr lang="en-GB" sz="800" dirty="0">
                <a:solidFill>
                  <a:srgbClr val="231F20"/>
                </a:solidFill>
                <a:latin typeface="Arial"/>
              </a:rPr>
              <a:t>The controller has internal service parameters that determine the way it functions. The parameters can be programmed after entering the controller in a special mode, or by means of a computer.</a:t>
            </a:r>
          </a:p>
          <a:p>
            <a:pPr indent="152400" algn="just">
              <a:lnSpc>
                <a:spcPct val="77000"/>
              </a:lnSpc>
            </a:pPr>
            <a:r>
              <a:rPr lang="en-GB" sz="800" dirty="0">
                <a:solidFill>
                  <a:srgbClr val="231F20"/>
                </a:solidFill>
                <a:latin typeface="Arial"/>
              </a:rPr>
              <a:t>GC202 has a connector for communication with a computer. It is possible to monitor both a single thermostat and the entire network together with other </a:t>
            </a:r>
            <a:r>
              <a:rPr lang="en-GB" sz="800" dirty="0" err="1">
                <a:solidFill>
                  <a:srgbClr val="231F20"/>
                </a:solidFill>
                <a:latin typeface="Arial"/>
              </a:rPr>
              <a:t>Geco</a:t>
            </a:r>
            <a:r>
              <a:rPr lang="en-GB" sz="800" dirty="0">
                <a:solidFill>
                  <a:srgbClr val="231F20"/>
                </a:solidFill>
                <a:latin typeface="Arial"/>
              </a:rPr>
              <a:t> controllers.</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1124</Words>
  <Application>Microsoft Office PowerPoint</Application>
  <PresentationFormat>Niestandardowy</PresentationFormat>
  <Paragraphs>131</Paragraphs>
  <Slides>2</Slides>
  <Notes>0</Notes>
  <HiddenSlides>0</HiddenSlides>
  <MMClips>0</MMClips>
  <ScaleCrop>false</ScaleCrop>
  <HeadingPairs>
    <vt:vector size="4" baseType="variant">
      <vt:variant>
        <vt:lpstr>Motyw</vt:lpstr>
      </vt:variant>
      <vt:variant>
        <vt:i4>1</vt:i4>
      </vt:variant>
      <vt:variant>
        <vt:lpstr>Tytuły slajdów</vt:lpstr>
      </vt:variant>
      <vt:variant>
        <vt:i4>2</vt:i4>
      </vt:variant>
    </vt:vector>
  </HeadingPairs>
  <TitlesOfParts>
    <vt:vector size="3" baseType="lpstr">
      <vt:lpstr>Office Theme</vt:lpstr>
      <vt:lpstr>Prezentacja programu PowerPoint</vt:lpstr>
      <vt:lpstr>Prezentacja programu PowerPoint</vt:lpstr>
    </vt:vector>
  </TitlesOfParts>
  <Company>www.vivalang.pl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KARTA GC202 POL_wersja robocza3w1_wersja 3</dc:title>
  <dc:creator>www.vivalang.pl</dc:creator>
  <cp:lastModifiedBy>GK</cp:lastModifiedBy>
  <cp:revision>6</cp:revision>
  <dcterms:modified xsi:type="dcterms:W3CDTF">2023-04-26T10:40:06Z</dcterms:modified>
</cp:coreProperties>
</file>