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B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7"/>
    <p:restoredTop sz="94681"/>
  </p:normalViewPr>
  <p:slideViewPr>
    <p:cSldViewPr snapToGrid="0">
      <p:cViewPr varScale="1">
        <p:scale>
          <a:sx n="68" d="100"/>
          <a:sy n="68" d="100"/>
        </p:scale>
        <p:origin x="-3306" y="-12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co@geco.p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geco.p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559040" cy="10692384"/>
          </a:xfrm>
          <a:prstGeom prst="rect">
            <a:avLst/>
          </a:prstGeom>
        </p:spPr>
      </p:pic>
      <p:sp>
        <p:nvSpPr>
          <p:cNvPr id="3" name="Rectangle 2"/>
          <p:cNvSpPr/>
          <p:nvPr/>
        </p:nvSpPr>
        <p:spPr>
          <a:xfrm>
            <a:off x="1222248" y="243840"/>
            <a:ext cx="3395472" cy="295656"/>
          </a:xfrm>
          <a:prstGeom prst="rect">
            <a:avLst/>
          </a:prstGeom>
          <a:noFill/>
        </p:spPr>
        <p:txBody>
          <a:bodyPr wrap="none" lIns="0" tIns="0" rIns="0" bIns="0">
            <a:noAutofit/>
          </a:bodyPr>
          <a:lstStyle/>
          <a:p>
            <a:pPr indent="0"/>
            <a:r>
              <a:rPr lang="en-GB" sz="1900" b="1">
                <a:solidFill>
                  <a:srgbClr val="FEFEFE"/>
                </a:solidFill>
                <a:latin typeface="Arial"/>
              </a:rPr>
              <a:t>COOLING CONTROLLERS</a:t>
            </a:r>
          </a:p>
        </p:txBody>
      </p:sp>
      <p:sp>
        <p:nvSpPr>
          <p:cNvPr id="4" name="Rectangle 3"/>
          <p:cNvSpPr/>
          <p:nvPr/>
        </p:nvSpPr>
        <p:spPr>
          <a:xfrm>
            <a:off x="5998464" y="454152"/>
            <a:ext cx="978408" cy="121920"/>
          </a:xfrm>
          <a:prstGeom prst="rect">
            <a:avLst/>
          </a:prstGeom>
          <a:solidFill>
            <a:srgbClr val="FFFFFF"/>
          </a:solidFill>
        </p:spPr>
        <p:txBody>
          <a:bodyPr wrap="none" lIns="0" tIns="0" rIns="0" bIns="0">
            <a:noAutofit/>
          </a:bodyPr>
          <a:lstStyle/>
          <a:p>
            <a:pPr indent="0" algn="ctr"/>
            <a:r>
              <a:rPr lang="en-GB" sz="950" b="1">
                <a:solidFill>
                  <a:srgbClr val="E31E24"/>
                </a:solidFill>
                <a:latin typeface="Arial"/>
              </a:rPr>
              <a:t>HEATING</a:t>
            </a:r>
          </a:p>
        </p:txBody>
      </p:sp>
      <p:sp>
        <p:nvSpPr>
          <p:cNvPr id="5" name="Rectangle 4"/>
          <p:cNvSpPr/>
          <p:nvPr/>
        </p:nvSpPr>
        <p:spPr>
          <a:xfrm>
            <a:off x="5974080" y="155448"/>
            <a:ext cx="1011936" cy="146304"/>
          </a:xfrm>
          <a:prstGeom prst="rect">
            <a:avLst/>
          </a:prstGeom>
          <a:solidFill>
            <a:srgbClr val="FFFFFF"/>
          </a:solidFill>
        </p:spPr>
        <p:txBody>
          <a:bodyPr wrap="none" lIns="0" tIns="0" rIns="0" bIns="0">
            <a:noAutofit/>
          </a:bodyPr>
          <a:lstStyle/>
          <a:p>
            <a:pPr indent="0" algn="ctr"/>
            <a:r>
              <a:rPr lang="en-GB" sz="1000" b="1">
                <a:solidFill>
                  <a:srgbClr val="00A0E3"/>
                </a:solidFill>
                <a:latin typeface="Arial"/>
              </a:rPr>
              <a:t>REFRIGERATION</a:t>
            </a:r>
          </a:p>
        </p:txBody>
      </p:sp>
      <p:sp>
        <p:nvSpPr>
          <p:cNvPr id="6" name="Rectangle 5"/>
          <p:cNvSpPr/>
          <p:nvPr/>
        </p:nvSpPr>
        <p:spPr>
          <a:xfrm>
            <a:off x="1011936" y="917448"/>
            <a:ext cx="4541520" cy="374904"/>
          </a:xfrm>
          <a:prstGeom prst="rect">
            <a:avLst/>
          </a:prstGeom>
          <a:solidFill>
            <a:srgbClr val="FFFFFF"/>
          </a:solidFill>
        </p:spPr>
        <p:txBody>
          <a:bodyPr wrap="none" lIns="0" tIns="0" rIns="0" bIns="0">
            <a:noAutofit/>
          </a:bodyPr>
          <a:lstStyle/>
          <a:p>
            <a:pPr indent="0"/>
            <a:r>
              <a:rPr lang="en-GB" sz="2200" b="1">
                <a:solidFill>
                  <a:srgbClr val="393185"/>
                </a:solidFill>
                <a:latin typeface="Arial"/>
              </a:rPr>
              <a:t>Electronic regulator </a:t>
            </a:r>
            <a:r>
              <a:rPr lang="en-GB" sz="2800" b="1">
                <a:solidFill>
                  <a:srgbClr val="393185"/>
                </a:solidFill>
                <a:latin typeface="Arial"/>
              </a:rPr>
              <a:t>GC207</a:t>
            </a:r>
          </a:p>
        </p:txBody>
      </p:sp>
      <p:sp>
        <p:nvSpPr>
          <p:cNvPr id="7" name="Rectangle 6"/>
          <p:cNvSpPr/>
          <p:nvPr/>
        </p:nvSpPr>
        <p:spPr>
          <a:xfrm>
            <a:off x="4212336" y="1575816"/>
            <a:ext cx="1603248" cy="228600"/>
          </a:xfrm>
          <a:prstGeom prst="rect">
            <a:avLst/>
          </a:prstGeom>
          <a:noFill/>
        </p:spPr>
        <p:txBody>
          <a:bodyPr wrap="none" lIns="0" tIns="0" rIns="0" bIns="0">
            <a:noAutofit/>
          </a:bodyPr>
          <a:lstStyle/>
          <a:p>
            <a:pPr indent="0"/>
            <a:r>
              <a:rPr lang="en-GB" sz="1400" b="1">
                <a:solidFill>
                  <a:srgbClr val="FEFEFE"/>
                </a:solidFill>
                <a:latin typeface="Arial"/>
              </a:rPr>
              <a:t>APPLICATION</a:t>
            </a:r>
          </a:p>
        </p:txBody>
      </p:sp>
      <p:sp>
        <p:nvSpPr>
          <p:cNvPr id="8" name="Rectangle 7"/>
          <p:cNvSpPr/>
          <p:nvPr/>
        </p:nvSpPr>
        <p:spPr>
          <a:xfrm>
            <a:off x="4130040" y="1987296"/>
            <a:ext cx="2929128" cy="2017776"/>
          </a:xfrm>
          <a:prstGeom prst="rect">
            <a:avLst/>
          </a:prstGeom>
          <a:solidFill>
            <a:srgbClr val="D9DBDA"/>
          </a:solidFill>
        </p:spPr>
        <p:txBody>
          <a:bodyPr lIns="0" tIns="0" rIns="0" bIns="0">
            <a:noAutofit/>
          </a:bodyPr>
          <a:lstStyle/>
          <a:p>
            <a:pPr indent="0" algn="just">
              <a:lnSpc>
                <a:spcPct val="97000"/>
              </a:lnSpc>
              <a:spcAft>
                <a:spcPts val="700"/>
              </a:spcAft>
            </a:pPr>
            <a:r>
              <a:rPr lang="en-GB" sz="900" dirty="0">
                <a:latin typeface="Arial"/>
              </a:rPr>
              <a:t>GC207 is used in cabinets and cold rooms with </a:t>
            </a:r>
            <a:r>
              <a:rPr lang="en-GB" sz="900" b="1" dirty="0">
                <a:latin typeface="Arial"/>
              </a:rPr>
              <a:t>two compressors</a:t>
            </a:r>
            <a:r>
              <a:rPr lang="en-GB" sz="900" dirty="0">
                <a:latin typeface="Arial"/>
              </a:rPr>
              <a:t>, operating at both low and high temperatures. </a:t>
            </a:r>
            <a:r>
              <a:rPr lang="en-GB" sz="850" dirty="0">
                <a:solidFill>
                  <a:srgbClr val="2B2A29"/>
                </a:solidFill>
                <a:latin typeface="Arial"/>
              </a:rPr>
              <a:t>It is </a:t>
            </a:r>
            <a:r>
              <a:rPr lang="en-GB" sz="900" dirty="0">
                <a:solidFill>
                  <a:srgbClr val="2B2A29"/>
                </a:solidFill>
                <a:latin typeface="Arial"/>
              </a:rPr>
              <a:t>a replacement for the G-207-P00 controller.</a:t>
            </a:r>
          </a:p>
          <a:p>
            <a:pPr indent="0" algn="just">
              <a:lnSpc>
                <a:spcPct val="97000"/>
              </a:lnSpc>
              <a:spcAft>
                <a:spcPts val="700"/>
              </a:spcAft>
            </a:pPr>
            <a:r>
              <a:rPr lang="en-GB" sz="850" dirty="0">
                <a:solidFill>
                  <a:srgbClr val="2B2A29"/>
                </a:solidFill>
                <a:latin typeface="Arial"/>
              </a:rPr>
              <a:t>When used in cooling and freezing cabinets, you can connect a door opening sensor that fully controls the operation of the compressor, fan and light depending on the time the door is opened.</a:t>
            </a:r>
          </a:p>
          <a:p>
            <a:pPr indent="0" algn="just"/>
            <a:r>
              <a:rPr lang="en-GB" sz="850" dirty="0">
                <a:solidFill>
                  <a:srgbClr val="2B2A29"/>
                </a:solidFill>
                <a:latin typeface="Arial"/>
              </a:rPr>
              <a:t>In high-power devices (for 230V), it allows the connection of all controlled devices (compressor, light, fan, heater) directly to the controller, without the need for additional contactors. This is possible due to the use of 16A and 30A relays.</a:t>
            </a:r>
          </a:p>
        </p:txBody>
      </p:sp>
      <p:sp>
        <p:nvSpPr>
          <p:cNvPr id="9" name="Rectangle 8"/>
          <p:cNvSpPr/>
          <p:nvPr/>
        </p:nvSpPr>
        <p:spPr>
          <a:xfrm>
            <a:off x="1207008" y="4218432"/>
            <a:ext cx="1712976" cy="228600"/>
          </a:xfrm>
          <a:prstGeom prst="rect">
            <a:avLst/>
          </a:prstGeom>
          <a:noFill/>
        </p:spPr>
        <p:txBody>
          <a:bodyPr wrap="none" lIns="0" tIns="0" rIns="0" bIns="0">
            <a:noAutofit/>
          </a:bodyPr>
          <a:lstStyle/>
          <a:p>
            <a:pPr indent="0"/>
            <a:r>
              <a:rPr lang="en-GB" sz="1700" b="1">
                <a:solidFill>
                  <a:srgbClr val="FEFEFE"/>
                </a:solidFill>
                <a:latin typeface="Arial"/>
              </a:rPr>
              <a:t>PROPERTIES</a:t>
            </a:r>
          </a:p>
        </p:txBody>
      </p:sp>
      <p:sp>
        <p:nvSpPr>
          <p:cNvPr id="10" name="Rectangle 9"/>
          <p:cNvSpPr/>
          <p:nvPr/>
        </p:nvSpPr>
        <p:spPr>
          <a:xfrm>
            <a:off x="1127760" y="4645152"/>
            <a:ext cx="5071872" cy="1438656"/>
          </a:xfrm>
          <a:prstGeom prst="rect">
            <a:avLst/>
          </a:prstGeom>
          <a:solidFill>
            <a:srgbClr val="D9DBDA"/>
          </a:solidFill>
        </p:spPr>
        <p:txBody>
          <a:bodyPr lIns="0" tIns="0" rIns="0" bIns="0">
            <a:noAutofit/>
          </a:bodyPr>
          <a:lstStyle/>
          <a:p>
            <a:pPr indent="0"/>
            <a:r>
              <a:rPr lang="en-GB" sz="900">
                <a:solidFill>
                  <a:srgbClr val="2B2A29"/>
                </a:solidFill>
                <a:latin typeface="Arial"/>
              </a:rPr>
              <a:t>■ Built-in ON/OFF switch</a:t>
            </a:r>
          </a:p>
          <a:p>
            <a:pPr indent="0"/>
            <a:r>
              <a:rPr lang="en-GB" sz="900">
                <a:solidFill>
                  <a:srgbClr val="2B2A29"/>
                </a:solidFill>
                <a:latin typeface="Arial"/>
              </a:rPr>
              <a:t>■ Control panel operating under safe 5V voltage</a:t>
            </a:r>
          </a:p>
          <a:p>
            <a:pPr indent="0"/>
            <a:r>
              <a:rPr lang="en-GB" sz="900">
                <a:solidFill>
                  <a:srgbClr val="2B2A29"/>
                </a:solidFill>
                <a:latin typeface="Arial"/>
              </a:rPr>
              <a:t>■ </a:t>
            </a:r>
            <a:r>
              <a:rPr lang="en-GB" sz="900" cap="small">
                <a:solidFill>
                  <a:srgbClr val="2B2A29"/>
                </a:solidFill>
                <a:latin typeface="Arial"/>
              </a:rPr>
              <a:t>230V</a:t>
            </a:r>
            <a:r>
              <a:rPr lang="en-GB" sz="900">
                <a:solidFill>
                  <a:srgbClr val="2B2A29"/>
                </a:solidFill>
                <a:latin typeface="Arial"/>
              </a:rPr>
              <a:t> power supply (built-in transformer) for the executive module</a:t>
            </a:r>
          </a:p>
          <a:p>
            <a:pPr indent="0"/>
            <a:r>
              <a:rPr lang="en-GB" sz="900">
                <a:solidFill>
                  <a:srgbClr val="2B2A29"/>
                </a:solidFill>
                <a:latin typeface="Arial"/>
              </a:rPr>
              <a:t>■ Five relay outputs operating at 230V</a:t>
            </a:r>
          </a:p>
          <a:p>
            <a:pPr indent="0"/>
            <a:r>
              <a:rPr lang="en-GB" sz="900">
                <a:solidFill>
                  <a:srgbClr val="2B2A29"/>
                </a:solidFill>
                <a:latin typeface="Arial"/>
              </a:rPr>
              <a:t>■ Two temperature sensors and a door opening sensor operating at a safe voltage of 5V</a:t>
            </a:r>
          </a:p>
          <a:p>
            <a:pPr indent="0"/>
            <a:r>
              <a:rPr lang="en-GB" sz="900">
                <a:solidFill>
                  <a:srgbClr val="2B2A29"/>
                </a:solidFill>
                <a:latin typeface="Arial"/>
              </a:rPr>
              <a:t>■ Programmable control of compressors, light and fan from door opening sensor</a:t>
            </a:r>
          </a:p>
          <a:p>
            <a:pPr indent="0"/>
            <a:r>
              <a:rPr lang="en-GB" sz="900">
                <a:solidFill>
                  <a:srgbClr val="2B2A29"/>
                </a:solidFill>
                <a:latin typeface="Arial"/>
              </a:rPr>
              <a:t>■ Automatic evaporator defrost</a:t>
            </a:r>
          </a:p>
          <a:p>
            <a:pPr indent="0"/>
            <a:r>
              <a:rPr lang="en-GB" sz="900">
                <a:solidFill>
                  <a:srgbClr val="2B2A29"/>
                </a:solidFill>
                <a:latin typeface="Arial"/>
              </a:rPr>
              <a:t>■ Direct light and defrost buttons</a:t>
            </a:r>
          </a:p>
          <a:p>
            <a:pPr indent="0"/>
            <a:r>
              <a:rPr lang="en-GB" sz="900">
                <a:solidFill>
                  <a:srgbClr val="2B2A29"/>
                </a:solidFill>
                <a:latin typeface="Arial"/>
              </a:rPr>
              <a:t>■ Signalling of compressor operation and the entire defrosting process</a:t>
            </a:r>
          </a:p>
          <a:p>
            <a:pPr indent="0"/>
            <a:r>
              <a:rPr lang="en-GB" sz="900">
                <a:solidFill>
                  <a:srgbClr val="2B2A29"/>
                </a:solidFill>
                <a:latin typeface="Arial"/>
              </a:rPr>
              <a:t>■ Signalling (optical and sound) of damage in sensor circuits and emergency operation</a:t>
            </a:r>
          </a:p>
        </p:txBody>
      </p:sp>
      <p:sp>
        <p:nvSpPr>
          <p:cNvPr id="11" name="Rectangle 10"/>
          <p:cNvSpPr/>
          <p:nvPr/>
        </p:nvSpPr>
        <p:spPr>
          <a:xfrm>
            <a:off x="1234440" y="6379464"/>
            <a:ext cx="1984248" cy="243840"/>
          </a:xfrm>
          <a:prstGeom prst="rect">
            <a:avLst/>
          </a:prstGeom>
          <a:noFill/>
        </p:spPr>
        <p:txBody>
          <a:bodyPr wrap="none" lIns="0" tIns="0" rIns="0" bIns="0">
            <a:noAutofit/>
          </a:bodyPr>
          <a:lstStyle/>
          <a:p>
            <a:pPr indent="0"/>
            <a:r>
              <a:rPr lang="en-GB" sz="1600" b="1">
                <a:solidFill>
                  <a:srgbClr val="FEFEFE"/>
                </a:solidFill>
                <a:latin typeface="Arial"/>
              </a:rPr>
              <a:t>TECHNICAL DATA</a:t>
            </a:r>
          </a:p>
        </p:txBody>
      </p:sp>
      <p:sp>
        <p:nvSpPr>
          <p:cNvPr id="12" name="Rectangle 11"/>
          <p:cNvSpPr/>
          <p:nvPr/>
        </p:nvSpPr>
        <p:spPr>
          <a:xfrm>
            <a:off x="1356360" y="10021824"/>
            <a:ext cx="1822704" cy="588264"/>
          </a:xfrm>
          <a:prstGeom prst="rect">
            <a:avLst/>
          </a:prstGeom>
          <a:noFill/>
        </p:spPr>
        <p:txBody>
          <a:bodyPr lIns="0" tIns="0" rIns="0" bIns="0">
            <a:noAutofit/>
          </a:bodyPr>
          <a:lstStyle/>
          <a:p>
            <a:pPr indent="0">
              <a:lnSpc>
                <a:spcPct val="115000"/>
              </a:lnSpc>
            </a:pPr>
            <a:r>
              <a:rPr lang="en-GB" sz="1100" b="1">
                <a:solidFill>
                  <a:srgbClr val="FEFEFE"/>
                </a:solidFill>
                <a:latin typeface="Arial"/>
              </a:rPr>
              <a:t>P.P.U.H. GECO Sp. z o.o.</a:t>
            </a:r>
          </a:p>
          <a:p>
            <a:pPr indent="0">
              <a:lnSpc>
                <a:spcPct val="115000"/>
              </a:lnSpc>
            </a:pPr>
            <a:r>
              <a:rPr lang="en-GB" sz="1100" b="1">
                <a:solidFill>
                  <a:srgbClr val="FEFEFE"/>
                </a:solidFill>
                <a:latin typeface="Arial"/>
              </a:rPr>
              <a:t>Cholerzyn 376</a:t>
            </a:r>
          </a:p>
          <a:p>
            <a:pPr indent="0">
              <a:lnSpc>
                <a:spcPct val="115000"/>
              </a:lnSpc>
            </a:pPr>
            <a:r>
              <a:rPr lang="en-GB" sz="1100" b="1">
                <a:solidFill>
                  <a:srgbClr val="FEFEFE"/>
                </a:solidFill>
                <a:latin typeface="Arial"/>
              </a:rPr>
              <a:t>32-060 Liszki, Poland</a:t>
            </a:r>
          </a:p>
        </p:txBody>
      </p:sp>
      <p:sp>
        <p:nvSpPr>
          <p:cNvPr id="13" name="Rectangle 12"/>
          <p:cNvSpPr/>
          <p:nvPr/>
        </p:nvSpPr>
        <p:spPr>
          <a:xfrm>
            <a:off x="3483863" y="10006584"/>
            <a:ext cx="4075811" cy="594360"/>
          </a:xfrm>
          <a:prstGeom prst="rect">
            <a:avLst/>
          </a:prstGeom>
          <a:noFill/>
        </p:spPr>
        <p:txBody>
          <a:bodyPr lIns="0" tIns="0" rIns="0" bIns="0">
            <a:noAutofit/>
          </a:bodyPr>
          <a:lstStyle/>
          <a:p>
            <a:pPr indent="0">
              <a:lnSpc>
                <a:spcPct val="115000"/>
              </a:lnSpc>
            </a:pPr>
            <a:r>
              <a:rPr lang="en-GB" sz="1100" b="1" dirty="0">
                <a:solidFill>
                  <a:schemeClr val="bg1"/>
                </a:solidFill>
                <a:latin typeface="Arial"/>
              </a:rPr>
              <a:t>Phone +48 (12) 636 98 11, 636 12 90, +48 (602) PPGECO</a:t>
            </a:r>
          </a:p>
          <a:p>
            <a:pPr indent="0">
              <a:lnSpc>
                <a:spcPct val="115000"/>
              </a:lnSpc>
            </a:pPr>
            <a:r>
              <a:rPr lang="en-GB" sz="1100" b="1" dirty="0">
                <a:solidFill>
                  <a:schemeClr val="bg1"/>
                </a:solidFill>
                <a:latin typeface="Arial"/>
              </a:rPr>
              <a:t>Fax +48 (12) 636 20 02</a:t>
            </a:r>
          </a:p>
          <a:p>
            <a:pPr indent="0">
              <a:lnSpc>
                <a:spcPct val="115000"/>
              </a:lnSpc>
            </a:pPr>
            <a:r>
              <a:rPr lang="en-GB" sz="1100" b="1" dirty="0">
                <a:solidFill>
                  <a:schemeClr val="bg1"/>
                </a:solidFill>
                <a:latin typeface="Arial"/>
              </a:rPr>
              <a:t>E-mail: </a:t>
            </a:r>
            <a:r>
              <a:rPr lang="en-GB" sz="1100" b="1" dirty="0">
                <a:solidFill>
                  <a:schemeClr val="bg1"/>
                </a:solidFill>
                <a:latin typeface="Arial"/>
                <a:hlinkClick r:id="rId3">
                  <a:extLst>
                    <a:ext uri="{A12FA001-AC4F-418D-AE19-62706E023703}">
                      <ahyp:hlinkClr xmlns:ahyp="http://schemas.microsoft.com/office/drawing/2018/hyperlinkcolor" xmlns="" val="tx"/>
                    </a:ext>
                  </a:extLst>
                </a:hlinkClick>
              </a:rPr>
              <a:t>geco@geco.pl</a:t>
            </a:r>
            <a:r>
              <a:rPr lang="en-GB" sz="1100" b="1" dirty="0">
                <a:solidFill>
                  <a:schemeClr val="bg1"/>
                </a:solidFill>
                <a:latin typeface="Arial"/>
              </a:rPr>
              <a:t>,</a:t>
            </a:r>
            <a:r>
              <a:rPr lang="en-GB" dirty="0"/>
              <a:t>    </a:t>
            </a:r>
            <a:r>
              <a:rPr lang="en-GB" sz="1100" b="1" dirty="0">
                <a:solidFill>
                  <a:schemeClr val="bg1"/>
                </a:solidFill>
                <a:latin typeface="Arial"/>
                <a:hlinkClick r:id="rId4">
                  <a:extLst>
                    <a:ext uri="{A12FA001-AC4F-418D-AE19-62706E023703}">
                      <ahyp:hlinkClr xmlns:ahyp="http://schemas.microsoft.com/office/drawing/2018/hyperlinkcolor" xmlns="" val="tx"/>
                    </a:ext>
                  </a:extLst>
                </a:hlinkClick>
              </a:rPr>
              <a:t>http://www.geco.pl</a:t>
            </a:r>
          </a:p>
        </p:txBody>
      </p:sp>
      <p:graphicFrame>
        <p:nvGraphicFramePr>
          <p:cNvPr id="14" name="Table 13"/>
          <p:cNvGraphicFramePr>
            <a:graphicFrameLocks noGrp="1"/>
          </p:cNvGraphicFramePr>
          <p:nvPr>
            <p:extLst>
              <p:ext uri="{D42A27DB-BD31-4B8C-83A1-F6EECF244321}">
                <p14:modId xmlns:p14="http://schemas.microsoft.com/office/powerpoint/2010/main" val="376905379"/>
              </p:ext>
            </p:extLst>
          </p:nvPr>
        </p:nvGraphicFramePr>
        <p:xfrm>
          <a:off x="1289304" y="8107680"/>
          <a:ext cx="3587496" cy="1112520"/>
        </p:xfrm>
        <a:graphic>
          <a:graphicData uri="http://schemas.openxmlformats.org/drawingml/2006/table">
            <a:tbl>
              <a:tblPr/>
              <a:tblGrid>
                <a:gridCol w="1249680">
                  <a:extLst>
                    <a:ext uri="{9D8B030D-6E8A-4147-A177-3AD203B41FA5}">
                      <a16:colId xmlns:a16="http://schemas.microsoft.com/office/drawing/2014/main" xmlns="" val="20000"/>
                    </a:ext>
                  </a:extLst>
                </a:gridCol>
                <a:gridCol w="2337816">
                  <a:extLst>
                    <a:ext uri="{9D8B030D-6E8A-4147-A177-3AD203B41FA5}">
                      <a16:colId xmlns:a16="http://schemas.microsoft.com/office/drawing/2014/main" xmlns="" val="20001"/>
                    </a:ext>
                  </a:extLst>
                </a:gridCol>
              </a:tblGrid>
              <a:tr h="182880">
                <a:tc>
                  <a:txBody>
                    <a:bodyPr/>
                    <a:lstStyle/>
                    <a:p>
                      <a:pPr indent="0"/>
                      <a:r>
                        <a:rPr lang="en-GB" sz="900" dirty="0">
                          <a:solidFill>
                            <a:srgbClr val="2B2A29"/>
                          </a:solidFill>
                          <a:latin typeface="Arial"/>
                        </a:rPr>
                        <a:t>Operating voltage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a:solidFill>
                            <a:srgbClr val="2B2A29"/>
                          </a:solidFill>
                          <a:latin typeface="Arial"/>
                        </a:rPr>
                        <a:t>~230V AC +10% / -15%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0"/>
                  </a:ext>
                </a:extLst>
              </a:tr>
              <a:tr h="179832">
                <a:tc>
                  <a:txBody>
                    <a:bodyPr/>
                    <a:lstStyle/>
                    <a:p>
                      <a:pPr indent="0"/>
                      <a:r>
                        <a:rPr lang="en-GB" sz="900">
                          <a:solidFill>
                            <a:srgbClr val="2B2A29"/>
                          </a:solidFill>
                          <a:latin typeface="Arial"/>
                        </a:rPr>
                        <a:t>Operating temperatures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a:solidFill>
                            <a:srgbClr val="2B2A29"/>
                          </a:solidFill>
                          <a:latin typeface="Arial"/>
                        </a:rPr>
                        <a:t>+5</a:t>
                      </a:r>
                      <a:r>
                        <a:rPr lang="en-GB" sz="900" baseline="30000">
                          <a:solidFill>
                            <a:srgbClr val="2B2A29"/>
                          </a:solidFill>
                          <a:latin typeface="Arial"/>
                        </a:rPr>
                        <a:t>º</a:t>
                      </a:r>
                      <a:r>
                        <a:rPr lang="en-GB" sz="900">
                          <a:solidFill>
                            <a:srgbClr val="2B2A29"/>
                          </a:solidFill>
                          <a:latin typeface="Arial"/>
                        </a:rPr>
                        <a:t>C to +45</a:t>
                      </a:r>
                      <a:r>
                        <a:rPr lang="en-GB" sz="900" baseline="30000">
                          <a:solidFill>
                            <a:srgbClr val="2B2A29"/>
                          </a:solidFill>
                          <a:latin typeface="Arial"/>
                        </a:rPr>
                        <a:t>º</a:t>
                      </a:r>
                      <a:r>
                        <a:rPr lang="en-GB" sz="900">
                          <a:solidFill>
                            <a:srgbClr val="2B2A29"/>
                          </a:solidFill>
                          <a:latin typeface="Arial"/>
                        </a:rPr>
                        <a:t>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1"/>
                  </a:ext>
                </a:extLst>
              </a:tr>
              <a:tr h="170688">
                <a:tc>
                  <a:txBody>
                    <a:bodyPr/>
                    <a:lstStyle/>
                    <a:p>
                      <a:pPr indent="0"/>
                      <a:r>
                        <a:rPr lang="en-GB" sz="900">
                          <a:solidFill>
                            <a:srgbClr val="2B2A29"/>
                          </a:solidFill>
                          <a:latin typeface="Arial"/>
                        </a:rPr>
                        <a:t>Humidity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a:solidFill>
                            <a:srgbClr val="2B2A29"/>
                          </a:solidFill>
                          <a:latin typeface="Arial"/>
                        </a:rPr>
                        <a:t>From 20% to 80% RH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2"/>
                  </a:ext>
                </a:extLst>
              </a:tr>
              <a:tr h="182880">
                <a:tc>
                  <a:txBody>
                    <a:bodyPr/>
                    <a:lstStyle/>
                    <a:p>
                      <a:pPr indent="0"/>
                      <a:r>
                        <a:rPr lang="en-GB" sz="900">
                          <a:solidFill>
                            <a:srgbClr val="2B2A29"/>
                          </a:solidFill>
                          <a:latin typeface="Arial"/>
                        </a:rPr>
                        <a:t>Ingress protection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a:solidFill>
                            <a:srgbClr val="2B2A29"/>
                          </a:solidFill>
                          <a:latin typeface="Arial"/>
                        </a:rPr>
                        <a:t>IP65 at the front of the control panel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3"/>
                  </a:ext>
                </a:extLst>
              </a:tr>
              <a:tr h="396240">
                <a:tc>
                  <a:txBody>
                    <a:bodyPr/>
                    <a:lstStyle/>
                    <a:p>
                      <a:pPr indent="0"/>
                      <a:r>
                        <a:rPr lang="en-GB" sz="900">
                          <a:solidFill>
                            <a:srgbClr val="2B2A29"/>
                          </a:solidFill>
                          <a:latin typeface="Arial"/>
                        </a:rPr>
                        <a:t>Sensor type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dirty="0" smtClean="0">
                          <a:solidFill>
                            <a:srgbClr val="2B2A29"/>
                          </a:solidFill>
                          <a:latin typeface="Arial"/>
                        </a:rPr>
                        <a:t>NTC – range</a:t>
                      </a:r>
                      <a:r>
                        <a:rPr lang="en-GB" sz="900" dirty="0">
                          <a:solidFill>
                            <a:srgbClr val="2B2A29"/>
                          </a:solidFill>
                          <a:latin typeface="Arial"/>
                        </a:rPr>
                        <a:t>: -40°C to +60°C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853367794"/>
              </p:ext>
            </p:extLst>
          </p:nvPr>
        </p:nvGraphicFramePr>
        <p:xfrm>
          <a:off x="4977384" y="8122920"/>
          <a:ext cx="1917192" cy="1121664"/>
        </p:xfrm>
        <a:graphic>
          <a:graphicData uri="http://schemas.openxmlformats.org/drawingml/2006/table">
            <a:tbl>
              <a:tblPr/>
              <a:tblGrid>
                <a:gridCol w="515112">
                  <a:extLst>
                    <a:ext uri="{9D8B030D-6E8A-4147-A177-3AD203B41FA5}">
                      <a16:colId xmlns:a16="http://schemas.microsoft.com/office/drawing/2014/main" xmlns="" val="20000"/>
                    </a:ext>
                  </a:extLst>
                </a:gridCol>
                <a:gridCol w="1402080">
                  <a:extLst>
                    <a:ext uri="{9D8B030D-6E8A-4147-A177-3AD203B41FA5}">
                      <a16:colId xmlns:a16="http://schemas.microsoft.com/office/drawing/2014/main" xmlns="" val="20001"/>
                    </a:ext>
                  </a:extLst>
                </a:gridCol>
              </a:tblGrid>
              <a:tr h="210312">
                <a:tc>
                  <a:txBody>
                    <a:bodyPr/>
                    <a:lstStyle/>
                    <a:p>
                      <a:pPr indent="0" algn="ctr"/>
                      <a:r>
                        <a:rPr lang="en-GB" sz="900" dirty="0">
                          <a:solidFill>
                            <a:srgbClr val="2B2A29"/>
                          </a:solidFill>
                          <a:latin typeface="Arial"/>
                        </a:rPr>
                        <a:t>Input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Sensor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0"/>
                  </a:ext>
                </a:extLst>
              </a:tr>
              <a:tr h="201168">
                <a:tc>
                  <a:txBody>
                    <a:bodyPr/>
                    <a:lstStyle/>
                    <a:p>
                      <a:pPr indent="139700" algn="just"/>
                      <a:r>
                        <a:rPr lang="en-GB" sz="900">
                          <a:solidFill>
                            <a:srgbClr val="2B2A29"/>
                          </a:solidFill>
                          <a:latin typeface="Arial"/>
                        </a:rPr>
                        <a:t>P-P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dirty="0">
                          <a:solidFill>
                            <a:srgbClr val="2B2A29"/>
                          </a:solidFill>
                          <a:latin typeface="Arial"/>
                        </a:rPr>
                        <a:t>evaporator temperature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1"/>
                  </a:ext>
                </a:extLst>
              </a:tr>
              <a:tr h="179832">
                <a:tc>
                  <a:txBody>
                    <a:bodyPr/>
                    <a:lstStyle/>
                    <a:p>
                      <a:pPr indent="139700" algn="just"/>
                      <a:r>
                        <a:rPr lang="en-GB" sz="900">
                          <a:solidFill>
                            <a:srgbClr val="2B2A29"/>
                          </a:solidFill>
                          <a:latin typeface="Arial"/>
                        </a:rPr>
                        <a:t>K-K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r>
                        <a:rPr lang="en-GB" sz="900" dirty="0">
                          <a:solidFill>
                            <a:srgbClr val="2B2A29"/>
                          </a:solidFill>
                          <a:latin typeface="Arial"/>
                        </a:rPr>
                        <a:t>chamber temperature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2"/>
                  </a:ext>
                </a:extLst>
              </a:tr>
              <a:tr h="530352">
                <a:tc>
                  <a:txBody>
                    <a:bodyPr/>
                    <a:lstStyle/>
                    <a:p>
                      <a:pPr indent="0" algn="ctr">
                        <a:lnSpc>
                          <a:spcPct val="125000"/>
                        </a:lnSpc>
                      </a:pPr>
                      <a:r>
                        <a:rPr lang="en-GB" sz="900">
                          <a:solidFill>
                            <a:srgbClr val="2B2A29"/>
                          </a:solidFill>
                          <a:latin typeface="Arial"/>
                        </a:rPr>
                        <a:t>D-D(Y)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nSpc>
                          <a:spcPct val="115000"/>
                        </a:lnSpc>
                      </a:pPr>
                      <a:r>
                        <a:rPr lang="en-GB" sz="900" dirty="0">
                          <a:solidFill>
                            <a:srgbClr val="2B2A29"/>
                          </a:solidFill>
                          <a:latin typeface="Arial"/>
                        </a:rPr>
                        <a:t>optional magnetic door opening sensor (optical)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3"/>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236688063"/>
              </p:ext>
            </p:extLst>
          </p:nvPr>
        </p:nvGraphicFramePr>
        <p:xfrm>
          <a:off x="1252728" y="6812280"/>
          <a:ext cx="5644896" cy="1243584"/>
        </p:xfrm>
        <a:graphic>
          <a:graphicData uri="http://schemas.openxmlformats.org/drawingml/2006/table">
            <a:tbl>
              <a:tblPr/>
              <a:tblGrid>
                <a:gridCol w="1828800">
                  <a:extLst>
                    <a:ext uri="{9D8B030D-6E8A-4147-A177-3AD203B41FA5}">
                      <a16:colId xmlns:a16="http://schemas.microsoft.com/office/drawing/2014/main" xmlns="" val="20000"/>
                    </a:ext>
                  </a:extLst>
                </a:gridCol>
                <a:gridCol w="1176528">
                  <a:extLst>
                    <a:ext uri="{9D8B030D-6E8A-4147-A177-3AD203B41FA5}">
                      <a16:colId xmlns:a16="http://schemas.microsoft.com/office/drawing/2014/main" xmlns="" val="20001"/>
                    </a:ext>
                  </a:extLst>
                </a:gridCol>
                <a:gridCol w="826008">
                  <a:extLst>
                    <a:ext uri="{9D8B030D-6E8A-4147-A177-3AD203B41FA5}">
                      <a16:colId xmlns:a16="http://schemas.microsoft.com/office/drawing/2014/main" xmlns="" val="20002"/>
                    </a:ext>
                  </a:extLst>
                </a:gridCol>
                <a:gridCol w="874776">
                  <a:extLst>
                    <a:ext uri="{9D8B030D-6E8A-4147-A177-3AD203B41FA5}">
                      <a16:colId xmlns:a16="http://schemas.microsoft.com/office/drawing/2014/main" xmlns="" val="20003"/>
                    </a:ext>
                  </a:extLst>
                </a:gridCol>
                <a:gridCol w="938784">
                  <a:extLst>
                    <a:ext uri="{9D8B030D-6E8A-4147-A177-3AD203B41FA5}">
                      <a16:colId xmlns:a16="http://schemas.microsoft.com/office/drawing/2014/main" xmlns="" val="20004"/>
                    </a:ext>
                  </a:extLst>
                </a:gridCol>
              </a:tblGrid>
              <a:tr h="252984">
                <a:tc>
                  <a:txBody>
                    <a:bodyPr/>
                    <a:lstStyle/>
                    <a:p>
                      <a:pPr indent="0" algn="ctr"/>
                      <a:r>
                        <a:rPr lang="en-GB" sz="900" dirty="0">
                          <a:solidFill>
                            <a:srgbClr val="2B2A29"/>
                          </a:solidFill>
                          <a:latin typeface="Arial"/>
                        </a:rPr>
                        <a:t>EXIT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RELAY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gridSpan="3">
                  <a:txBody>
                    <a:bodyPr/>
                    <a:lstStyle/>
                    <a:p>
                      <a:pPr indent="0" algn="ctr"/>
                      <a:r>
                        <a:rPr lang="en-GB" sz="900">
                          <a:solidFill>
                            <a:srgbClr val="2B2A29"/>
                          </a:solidFill>
                          <a:latin typeface="Arial"/>
                        </a:rPr>
                        <a:t>MAXIMUM CONTINUOUS LOAD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hMerge="1">
                  <a:txBody>
                    <a:bodyPr/>
                    <a:lstStyle/>
                    <a:p>
                      <a:endParaRPr sz="1200"/>
                    </a:p>
                  </a:txBody>
                  <a:tcPr marL="0" marR="0" marT="0" marB="0"/>
                </a:tc>
                <a:tc hMerge="1">
                  <a:txBody>
                    <a:bodyPr/>
                    <a:lstStyle/>
                    <a:p>
                      <a:endParaRPr sz="1200"/>
                    </a:p>
                  </a:txBody>
                  <a:tcPr marL="0" marR="0" marT="0" marB="0"/>
                </a:tc>
                <a:extLst>
                  <a:ext uri="{0D108BD9-81ED-4DB2-BD59-A6C34878D82A}">
                    <a16:rowId xmlns:a16="http://schemas.microsoft.com/office/drawing/2014/main" xmlns="" val="10000"/>
                  </a:ext>
                </a:extLst>
              </a:tr>
              <a:tr h="195072">
                <a:tc>
                  <a:txBody>
                    <a:bodyPr/>
                    <a:lstStyle/>
                    <a:p>
                      <a:pPr indent="431800"/>
                      <a:r>
                        <a:rPr lang="en-GB" sz="900" dirty="0" smtClean="0">
                          <a:solidFill>
                            <a:srgbClr val="2B2A29"/>
                          </a:solidFill>
                          <a:latin typeface="Arial"/>
                        </a:rPr>
                        <a:t>P1 – Compressor</a:t>
                      </a:r>
                      <a:endParaRPr lang="en-GB" sz="900" dirty="0">
                        <a:solidFill>
                          <a:srgbClr val="2B2A29"/>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495300" algn="just"/>
                      <a:r>
                        <a:rPr lang="en-GB" sz="900">
                          <a:solidFill>
                            <a:srgbClr val="2B2A29"/>
                          </a:solidFill>
                          <a:latin typeface="Arial"/>
                        </a:rPr>
                        <a:t>30A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8A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1500W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2HP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1"/>
                  </a:ext>
                </a:extLst>
              </a:tr>
              <a:tr h="192024">
                <a:tc>
                  <a:txBody>
                    <a:bodyPr/>
                    <a:lstStyle/>
                    <a:p>
                      <a:pPr indent="431800"/>
                      <a:r>
                        <a:rPr lang="en-GB" sz="900" dirty="0" smtClean="0">
                          <a:solidFill>
                            <a:srgbClr val="2B2A29"/>
                          </a:solidFill>
                          <a:latin typeface="Arial"/>
                        </a:rPr>
                        <a:t>P2 – Light</a:t>
                      </a:r>
                      <a:endParaRPr lang="en-GB" sz="900" dirty="0">
                        <a:solidFill>
                          <a:srgbClr val="2B2A29"/>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16A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4A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750W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406400" algn="just"/>
                      <a:r>
                        <a:rPr lang="en-GB" sz="900">
                          <a:solidFill>
                            <a:srgbClr val="2B2A29"/>
                          </a:solidFill>
                          <a:latin typeface="Arial"/>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2"/>
                  </a:ext>
                </a:extLst>
              </a:tr>
              <a:tr h="188976">
                <a:tc>
                  <a:txBody>
                    <a:bodyPr/>
                    <a:lstStyle/>
                    <a:p>
                      <a:pPr indent="431800"/>
                      <a:r>
                        <a:rPr lang="en-GB" sz="900" dirty="0" smtClean="0">
                          <a:solidFill>
                            <a:srgbClr val="2B2A29"/>
                          </a:solidFill>
                          <a:latin typeface="Arial"/>
                        </a:rPr>
                        <a:t>P3 – Fan</a:t>
                      </a:r>
                      <a:endParaRPr lang="en-GB" sz="900" dirty="0">
                        <a:solidFill>
                          <a:srgbClr val="2B2A29"/>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495300" algn="just"/>
                      <a:r>
                        <a:rPr lang="en-GB" sz="900">
                          <a:solidFill>
                            <a:srgbClr val="2B2A29"/>
                          </a:solidFill>
                          <a:latin typeface="Arial"/>
                        </a:rPr>
                        <a:t>16A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4A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750W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1HP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3"/>
                  </a:ext>
                </a:extLst>
              </a:tr>
              <a:tr h="192024">
                <a:tc>
                  <a:txBody>
                    <a:bodyPr/>
                    <a:lstStyle/>
                    <a:p>
                      <a:pPr indent="431800"/>
                      <a:r>
                        <a:rPr lang="en-GB" sz="900" dirty="0" smtClean="0">
                          <a:solidFill>
                            <a:srgbClr val="2B2A29"/>
                          </a:solidFill>
                          <a:latin typeface="Arial"/>
                        </a:rPr>
                        <a:t>P4 – Heater</a:t>
                      </a:r>
                      <a:endParaRPr lang="en-GB" sz="900" dirty="0">
                        <a:solidFill>
                          <a:srgbClr val="2B2A29"/>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495300" algn="just"/>
                      <a:r>
                        <a:rPr lang="en-GB" sz="900">
                          <a:solidFill>
                            <a:srgbClr val="2B2A29"/>
                          </a:solidFill>
                          <a:latin typeface="Arial"/>
                        </a:rPr>
                        <a:t>16A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4A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750W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406400" algn="just"/>
                      <a:r>
                        <a:rPr lang="en-GB" sz="900">
                          <a:solidFill>
                            <a:srgbClr val="2B2A29"/>
                          </a:solidFill>
                          <a:latin typeface="Arial"/>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4"/>
                  </a:ext>
                </a:extLst>
              </a:tr>
              <a:tr h="222504">
                <a:tc>
                  <a:txBody>
                    <a:bodyPr/>
                    <a:lstStyle/>
                    <a:p>
                      <a:pPr indent="431800"/>
                      <a:r>
                        <a:rPr lang="en-GB" sz="900" dirty="0" smtClean="0">
                          <a:solidFill>
                            <a:srgbClr val="2B2A29"/>
                          </a:solidFill>
                          <a:latin typeface="Arial"/>
                        </a:rPr>
                        <a:t>P5 – Compressor</a:t>
                      </a:r>
                      <a:endParaRPr lang="en-GB" sz="900" dirty="0">
                        <a:solidFill>
                          <a:srgbClr val="2B2A29"/>
                        </a:solidFill>
                        <a:latin typeface="Aria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495300" algn="just"/>
                      <a:r>
                        <a:rPr lang="en-GB" sz="900">
                          <a:solidFill>
                            <a:srgbClr val="2B2A29"/>
                          </a:solidFill>
                          <a:latin typeface="Arial"/>
                        </a:rPr>
                        <a:t>30A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304800" algn="just"/>
                      <a:r>
                        <a:rPr lang="en-GB" sz="900">
                          <a:solidFill>
                            <a:srgbClr val="2B2A29"/>
                          </a:solidFill>
                          <a:latin typeface="Arial"/>
                        </a:rPr>
                        <a:t>8A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1500W</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tc>
                  <a:txBody>
                    <a:bodyPr/>
                    <a:lstStyle/>
                    <a:p>
                      <a:pPr indent="0" algn="ctr"/>
                      <a:r>
                        <a:rPr lang="en-GB" sz="900">
                          <a:solidFill>
                            <a:srgbClr val="2B2A29"/>
                          </a:solidFill>
                          <a:latin typeface="Arial"/>
                        </a:rPr>
                        <a:t>2HP</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9DBDA"/>
                    </a:solidFill>
                  </a:tcPr>
                </a:tc>
                <a:extLst>
                  <a:ext uri="{0D108BD9-81ED-4DB2-BD59-A6C34878D82A}">
                    <a16:rowId xmlns:a16="http://schemas.microsoft.com/office/drawing/2014/main" xmlns="" val="10005"/>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559040" cy="10692384"/>
          </a:xfrm>
          <a:prstGeom prst="rect">
            <a:avLst/>
          </a:prstGeom>
        </p:spPr>
      </p:pic>
      <p:sp>
        <p:nvSpPr>
          <p:cNvPr id="3" name="Rectangle 2"/>
          <p:cNvSpPr/>
          <p:nvPr/>
        </p:nvSpPr>
        <p:spPr>
          <a:xfrm>
            <a:off x="649224" y="374904"/>
            <a:ext cx="2438400" cy="274320"/>
          </a:xfrm>
          <a:prstGeom prst="rect">
            <a:avLst/>
          </a:prstGeom>
          <a:noFill/>
        </p:spPr>
        <p:txBody>
          <a:bodyPr wrap="none" lIns="0" tIns="0" rIns="0" bIns="0">
            <a:noAutofit/>
          </a:bodyPr>
          <a:lstStyle/>
          <a:p>
            <a:pPr indent="0"/>
            <a:r>
              <a:rPr lang="en-GB" sz="1700" b="1">
                <a:solidFill>
                  <a:srgbClr val="FEFEFE"/>
                </a:solidFill>
                <a:latin typeface="Arial"/>
              </a:rPr>
              <a:t>WIRING DIAGRAM</a:t>
            </a:r>
          </a:p>
        </p:txBody>
      </p:sp>
      <p:sp>
        <p:nvSpPr>
          <p:cNvPr id="4" name="Rectangle 3"/>
          <p:cNvSpPr/>
          <p:nvPr/>
        </p:nvSpPr>
        <p:spPr>
          <a:xfrm>
            <a:off x="3639312" y="405384"/>
            <a:ext cx="2407920" cy="231648"/>
          </a:xfrm>
          <a:prstGeom prst="rect">
            <a:avLst/>
          </a:prstGeom>
          <a:noFill/>
        </p:spPr>
        <p:txBody>
          <a:bodyPr wrap="none" lIns="0" tIns="0" rIns="0" bIns="0">
            <a:noAutofit/>
          </a:bodyPr>
          <a:lstStyle/>
          <a:p>
            <a:pPr indent="0"/>
            <a:r>
              <a:rPr lang="en-GB" sz="1700" b="1">
                <a:solidFill>
                  <a:srgbClr val="FEFEFE"/>
                </a:solidFill>
                <a:latin typeface="Arial"/>
              </a:rPr>
              <a:t>HOUSING DIMENSIONS</a:t>
            </a:r>
          </a:p>
        </p:txBody>
      </p:sp>
      <p:sp>
        <p:nvSpPr>
          <p:cNvPr id="5" name="Rectangle 4"/>
          <p:cNvSpPr/>
          <p:nvPr/>
        </p:nvSpPr>
        <p:spPr>
          <a:xfrm>
            <a:off x="3651504" y="2910840"/>
            <a:ext cx="2197608" cy="249936"/>
          </a:xfrm>
          <a:prstGeom prst="rect">
            <a:avLst/>
          </a:prstGeom>
          <a:noFill/>
        </p:spPr>
        <p:txBody>
          <a:bodyPr wrap="none" lIns="0" tIns="0" rIns="0" bIns="0">
            <a:noAutofit/>
          </a:bodyPr>
          <a:lstStyle/>
          <a:p>
            <a:pPr indent="0"/>
            <a:r>
              <a:rPr lang="en-GB" sz="1700" b="1">
                <a:solidFill>
                  <a:srgbClr val="FEFEFE"/>
                </a:solidFill>
                <a:latin typeface="Arial"/>
              </a:rPr>
              <a:t>AND CONTROL</a:t>
            </a:r>
          </a:p>
        </p:txBody>
      </p:sp>
      <p:sp>
        <p:nvSpPr>
          <p:cNvPr id="6" name="Rectangle 5"/>
          <p:cNvSpPr/>
          <p:nvPr/>
        </p:nvSpPr>
        <p:spPr>
          <a:xfrm>
            <a:off x="3535680" y="3276600"/>
            <a:ext cx="2758440" cy="7065264"/>
          </a:xfrm>
          <a:prstGeom prst="rect">
            <a:avLst/>
          </a:prstGeom>
          <a:solidFill>
            <a:srgbClr val="D9DBDA"/>
          </a:solidFill>
        </p:spPr>
        <p:txBody>
          <a:bodyPr lIns="0" tIns="0" rIns="0" bIns="0">
            <a:noAutofit/>
          </a:bodyPr>
          <a:lstStyle/>
          <a:p>
            <a:pPr indent="152400" algn="just"/>
            <a:r>
              <a:rPr lang="en-GB" sz="850" dirty="0">
                <a:solidFill>
                  <a:srgbClr val="2B2A29"/>
                </a:solidFill>
                <a:latin typeface="Arial"/>
              </a:rPr>
              <a:t>GC207 is a universal controller for refrigeration devices operating in various temperature ranges.</a:t>
            </a:r>
          </a:p>
          <a:p>
            <a:pPr indent="152400" algn="just"/>
            <a:r>
              <a:rPr lang="en-GB" sz="850" dirty="0">
                <a:solidFill>
                  <a:srgbClr val="2B2A29"/>
                </a:solidFill>
                <a:latin typeface="Arial"/>
              </a:rPr>
              <a:t>The controller has an on/off function by holding the ON/OFF button for 5 seconds. When the device is turned off, the compressors, heater and fan are turned off.</a:t>
            </a:r>
          </a:p>
          <a:p>
            <a:pPr indent="152400" algn="just"/>
            <a:r>
              <a:rPr lang="en-GB" sz="850" dirty="0">
                <a:solidFill>
                  <a:srgbClr val="2B2A29"/>
                </a:solidFill>
                <a:latin typeface="Arial"/>
              </a:rPr>
              <a:t>If the controller has a light function, it works independently of the off button.</a:t>
            </a:r>
          </a:p>
          <a:p>
            <a:pPr indent="228600" algn="just"/>
            <a:r>
              <a:rPr lang="en-GB" sz="850" dirty="0">
                <a:solidFill>
                  <a:srgbClr val="2B2A29"/>
                </a:solidFill>
                <a:latin typeface="Arial"/>
              </a:rPr>
              <a:t>GC207 stabilises the temperature in the chamber using compressors. Compressor control includes protection against too frequent switching on or off.</a:t>
            </a:r>
          </a:p>
          <a:p>
            <a:pPr indent="152400" algn="just"/>
            <a:r>
              <a:rPr lang="en-GB" sz="850" dirty="0">
                <a:solidFill>
                  <a:srgbClr val="2B2A29"/>
                </a:solidFill>
                <a:latin typeface="Arial"/>
              </a:rPr>
              <a:t>The second compressor starts 6 seconds after the first one. The same relationship occurs when the compressors are switched off.</a:t>
            </a:r>
          </a:p>
          <a:p>
            <a:pPr indent="152400" algn="just"/>
            <a:r>
              <a:rPr lang="en-GB" sz="850" dirty="0">
                <a:solidFill>
                  <a:srgbClr val="2B2A29"/>
                </a:solidFill>
                <a:latin typeface="Arial"/>
              </a:rPr>
              <a:t>The device enters the automatic evaporator defrosting mode at specified intervals. Depending on the programming of the controller, defrosting has a different course, e.g. after the end of defrosting, the dripping phase is followed by the freezing phase.</a:t>
            </a:r>
          </a:p>
          <a:p>
            <a:pPr indent="152400" algn="just"/>
            <a:r>
              <a:rPr lang="en-GB" sz="850" dirty="0">
                <a:solidFill>
                  <a:srgbClr val="2B2A29"/>
                </a:solidFill>
                <a:latin typeface="Arial"/>
              </a:rPr>
              <a:t>The GC207 has a defrost button. </a:t>
            </a:r>
            <a:r>
              <a:rPr lang="en-GB" sz="850">
                <a:solidFill>
                  <a:srgbClr val="2B2A29"/>
                </a:solidFill>
                <a:latin typeface="Arial"/>
              </a:rPr>
              <a:t>This </a:t>
            </a:r>
            <a:r>
              <a:rPr lang="en-GB" sz="850" dirty="0">
                <a:solidFill>
                  <a:srgbClr val="2B2A29"/>
                </a:solidFill>
                <a:latin typeface="Arial"/>
              </a:rPr>
              <a:t>is used in the case of severe operating conditions of the device.</a:t>
            </a:r>
          </a:p>
          <a:p>
            <a:pPr indent="152400" algn="just"/>
            <a:r>
              <a:rPr lang="en-GB" sz="850" dirty="0">
                <a:solidFill>
                  <a:srgbClr val="2B2A29"/>
                </a:solidFill>
                <a:latin typeface="Arial"/>
              </a:rPr>
              <a:t>Automatic defrosting is the same as manual defrosting.</a:t>
            </a:r>
          </a:p>
          <a:p>
            <a:pPr indent="152400" algn="just"/>
            <a:r>
              <a:rPr lang="en-GB" sz="850" dirty="0">
                <a:solidFill>
                  <a:srgbClr val="2B2A29"/>
                </a:solidFill>
                <a:latin typeface="Arial"/>
              </a:rPr>
              <a:t>The user programs the set temperature in the chamber.</a:t>
            </a:r>
          </a:p>
          <a:p>
            <a:pPr indent="152400" algn="just"/>
            <a:r>
              <a:rPr lang="en-GB" sz="850" dirty="0">
                <a:solidFill>
                  <a:srgbClr val="2B2A29"/>
                </a:solidFill>
                <a:latin typeface="Arial"/>
              </a:rPr>
              <a:t>If a door sensor is connected to the controller, opening the door causes the light to be switched on (depending on the parameter settings), the fan to be switched off, and the compressor to stop after one minute.</a:t>
            </a:r>
          </a:p>
          <a:p>
            <a:pPr indent="152400" algn="just"/>
            <a:r>
              <a:rPr lang="en-GB" sz="850" dirty="0">
                <a:solidFill>
                  <a:srgbClr val="2B2A29"/>
                </a:solidFill>
                <a:latin typeface="Arial"/>
              </a:rPr>
              <a:t>The opening of the door is signalled with a sound every 30 seconds. An alarm is triggered if the door is opened too long.</a:t>
            </a:r>
          </a:p>
          <a:p>
            <a:pPr indent="152400" algn="just"/>
            <a:r>
              <a:rPr lang="en-GB" sz="850" dirty="0">
                <a:solidFill>
                  <a:srgbClr val="2B2A29"/>
                </a:solidFill>
                <a:latin typeface="Arial"/>
              </a:rPr>
              <a:t>If an additional temperature sensor is connected instead of the door opening sensor, the display shows the indication from this sensor. It does not affect the operation of the device, but only serves as an electronic thermometer.</a:t>
            </a:r>
          </a:p>
          <a:p>
            <a:pPr indent="152400" algn="just"/>
            <a:r>
              <a:rPr lang="en-GB" sz="850" dirty="0">
                <a:solidFill>
                  <a:srgbClr val="2B2A29"/>
                </a:solidFill>
                <a:latin typeface="Arial"/>
              </a:rPr>
              <a:t>If the secondary temperature sensor is not supported, the GC207 displays the temperature measured by the room sensor. The user can enable a temporary view of temperatures: from the evaporator sensor and the chamber (in the case of working with an additional temperature sensor).</a:t>
            </a:r>
          </a:p>
          <a:p>
            <a:pPr indent="152400" algn="just"/>
            <a:r>
              <a:rPr lang="en-GB" sz="850" dirty="0">
                <a:solidFill>
                  <a:srgbClr val="2B2A29"/>
                </a:solidFill>
                <a:latin typeface="Arial"/>
              </a:rPr>
              <a:t>In the event of a sensor failure, the controller displays an alarm code and operates in emergency mode.</a:t>
            </a:r>
          </a:p>
          <a:p>
            <a:pPr indent="152400" algn="just"/>
            <a:r>
              <a:rPr lang="en-GB" sz="850" dirty="0">
                <a:solidFill>
                  <a:srgbClr val="2B2A29"/>
                </a:solidFill>
                <a:latin typeface="Arial"/>
              </a:rPr>
              <a:t>The controller has internal service parameters that determine the way it functions. The parameters can be programmed after entering the controller in a special mode.</a:t>
            </a:r>
          </a:p>
        </p:txBody>
      </p:sp>
      <p:sp>
        <p:nvSpPr>
          <p:cNvPr id="7" name="Rectangle 6"/>
          <p:cNvSpPr/>
          <p:nvPr/>
        </p:nvSpPr>
        <p:spPr>
          <a:xfrm>
            <a:off x="670560" y="8711184"/>
            <a:ext cx="1947672" cy="259080"/>
          </a:xfrm>
          <a:prstGeom prst="rect">
            <a:avLst/>
          </a:prstGeom>
          <a:noFill/>
        </p:spPr>
        <p:txBody>
          <a:bodyPr wrap="none" lIns="0" tIns="0" rIns="0" bIns="0">
            <a:noAutofit/>
          </a:bodyPr>
          <a:lstStyle/>
          <a:p>
            <a:pPr indent="0"/>
            <a:r>
              <a:rPr lang="en-GB" sz="1700" b="1">
                <a:solidFill>
                  <a:srgbClr val="FEFEFE"/>
                </a:solidFill>
                <a:latin typeface="Arial"/>
              </a:rPr>
              <a:t>COMPOSITION OF THE SET</a:t>
            </a:r>
          </a:p>
        </p:txBody>
      </p:sp>
      <p:sp>
        <p:nvSpPr>
          <p:cNvPr id="8" name="Rectangle 7"/>
          <p:cNvSpPr/>
          <p:nvPr/>
        </p:nvSpPr>
        <p:spPr>
          <a:xfrm>
            <a:off x="633984" y="9098280"/>
            <a:ext cx="2657856" cy="1341120"/>
          </a:xfrm>
          <a:prstGeom prst="rect">
            <a:avLst/>
          </a:prstGeom>
          <a:solidFill>
            <a:srgbClr val="D9DBDA"/>
          </a:solidFill>
        </p:spPr>
        <p:txBody>
          <a:bodyPr lIns="0" tIns="0" rIns="0" bIns="0">
            <a:noAutofit/>
          </a:bodyPr>
          <a:lstStyle/>
          <a:p>
            <a:pPr indent="0"/>
            <a:r>
              <a:rPr lang="en-GB" sz="900">
                <a:latin typeface="Arial"/>
              </a:rPr>
              <a:t>Thermostat:</a:t>
            </a:r>
          </a:p>
          <a:p>
            <a:pPr indent="0">
              <a:lnSpc>
                <a:spcPct val="95000"/>
              </a:lnSpc>
            </a:pPr>
            <a:r>
              <a:rPr lang="en-GB" sz="900">
                <a:solidFill>
                  <a:srgbClr val="2B2A29"/>
                </a:solidFill>
                <a:latin typeface="Arial"/>
              </a:rPr>
              <a:t>• </a:t>
            </a:r>
            <a:r>
              <a:rPr lang="en-GB" sz="900">
                <a:latin typeface="Arial"/>
              </a:rPr>
              <a:t>Control Panel</a:t>
            </a:r>
          </a:p>
          <a:p>
            <a:pPr indent="0">
              <a:lnSpc>
                <a:spcPct val="97000"/>
              </a:lnSpc>
            </a:pPr>
            <a:r>
              <a:rPr lang="en-GB" sz="900">
                <a:solidFill>
                  <a:srgbClr val="2B2A29"/>
                </a:solidFill>
                <a:latin typeface="Arial"/>
              </a:rPr>
              <a:t>• </a:t>
            </a:r>
            <a:r>
              <a:rPr lang="en-GB" sz="900">
                <a:latin typeface="Arial"/>
              </a:rPr>
              <a:t>Executive module</a:t>
            </a:r>
          </a:p>
          <a:p>
            <a:pPr indent="0">
              <a:lnSpc>
                <a:spcPct val="97000"/>
              </a:lnSpc>
            </a:pPr>
            <a:r>
              <a:rPr lang="en-GB" sz="900">
                <a:solidFill>
                  <a:srgbClr val="2B2A29"/>
                </a:solidFill>
                <a:latin typeface="Arial"/>
              </a:rPr>
              <a:t>• </a:t>
            </a:r>
            <a:r>
              <a:rPr lang="en-GB" sz="900">
                <a:latin typeface="Arial"/>
              </a:rPr>
              <a:t>Ribbon connecting the executive module and the control panel</a:t>
            </a:r>
          </a:p>
          <a:p>
            <a:pPr indent="0">
              <a:lnSpc>
                <a:spcPct val="97000"/>
              </a:lnSpc>
              <a:spcAft>
                <a:spcPts val="630"/>
              </a:spcAft>
            </a:pPr>
            <a:r>
              <a:rPr lang="en-GB" sz="900">
                <a:solidFill>
                  <a:srgbClr val="2B2A29"/>
                </a:solidFill>
                <a:latin typeface="Arial"/>
              </a:rPr>
              <a:t>• </a:t>
            </a:r>
            <a:r>
              <a:rPr lang="en-GB" sz="900">
                <a:latin typeface="Arial"/>
              </a:rPr>
              <a:t>Two temperature sensors of the ordered length.</a:t>
            </a:r>
          </a:p>
          <a:p>
            <a:pPr indent="0"/>
            <a:r>
              <a:rPr lang="en-GB" sz="900">
                <a:latin typeface="Arial"/>
              </a:rPr>
              <a:t>Options:</a:t>
            </a:r>
          </a:p>
          <a:p>
            <a:pPr indent="0">
              <a:lnSpc>
                <a:spcPct val="95000"/>
              </a:lnSpc>
            </a:pPr>
            <a:r>
              <a:rPr lang="en-GB" sz="900">
                <a:solidFill>
                  <a:srgbClr val="2B2A29"/>
                </a:solidFill>
                <a:latin typeface="Arial"/>
              </a:rPr>
              <a:t>• </a:t>
            </a:r>
            <a:r>
              <a:rPr lang="en-GB" sz="900">
                <a:latin typeface="Arial"/>
              </a:rPr>
              <a:t>Optical door opening sensor</a:t>
            </a:r>
          </a:p>
          <a:p>
            <a:pPr indent="0"/>
            <a:r>
              <a:rPr lang="en-GB" sz="900">
                <a:solidFill>
                  <a:srgbClr val="2B2A29"/>
                </a:solidFill>
                <a:latin typeface="Arial"/>
              </a:rPr>
              <a:t>• </a:t>
            </a:r>
            <a:r>
              <a:rPr lang="en-GB" sz="900">
                <a:latin typeface="Arial"/>
              </a:rPr>
              <a:t>Magnetic door opening sensor</a:t>
            </a:r>
          </a:p>
        </p:txBody>
      </p:sp>
      <p:sp>
        <p:nvSpPr>
          <p:cNvPr id="9" name="Rectangle 8"/>
          <p:cNvSpPr/>
          <p:nvPr/>
        </p:nvSpPr>
        <p:spPr>
          <a:xfrm>
            <a:off x="597408" y="5257800"/>
            <a:ext cx="2694432" cy="2557272"/>
          </a:xfrm>
          <a:prstGeom prst="rect">
            <a:avLst/>
          </a:prstGeom>
          <a:solidFill>
            <a:srgbClr val="D9DBDA"/>
          </a:solidFill>
        </p:spPr>
        <p:txBody>
          <a:bodyPr lIns="0" tIns="0" rIns="0" bIns="0">
            <a:noAutofit/>
          </a:bodyPr>
          <a:lstStyle/>
          <a:p>
            <a:pPr indent="0">
              <a:lnSpc>
                <a:spcPct val="115000"/>
              </a:lnSpc>
              <a:spcAft>
                <a:spcPts val="280"/>
              </a:spcAft>
            </a:pPr>
            <a:r>
              <a:rPr lang="en-GB" sz="900" dirty="0">
                <a:latin typeface="Arial"/>
              </a:rPr>
              <a:t>Model designation: </a:t>
            </a:r>
            <a:r>
              <a:rPr lang="en-GB" sz="900" b="1" dirty="0">
                <a:latin typeface="Arial"/>
              </a:rPr>
              <a:t>GC207.0X</a:t>
            </a:r>
          </a:p>
          <a:p>
            <a:pPr indent="0">
              <a:lnSpc>
                <a:spcPct val="115000"/>
              </a:lnSpc>
              <a:spcAft>
                <a:spcPts val="490"/>
              </a:spcAft>
            </a:pPr>
            <a:r>
              <a:rPr lang="en-GB" sz="900" dirty="0">
                <a:solidFill>
                  <a:srgbClr val="2B2A29"/>
                </a:solidFill>
                <a:latin typeface="Arial"/>
              </a:rPr>
              <a:t>where </a:t>
            </a:r>
            <a:r>
              <a:rPr lang="en-GB" sz="900" b="1" dirty="0">
                <a:solidFill>
                  <a:srgbClr val="2B2A29"/>
                </a:solidFill>
                <a:latin typeface="Arial"/>
              </a:rPr>
              <a:t>0X </a:t>
            </a:r>
            <a:r>
              <a:rPr lang="en-GB" sz="900" dirty="0">
                <a:solidFill>
                  <a:srgbClr val="2B2A29"/>
                </a:solidFill>
                <a:latin typeface="Arial"/>
              </a:rPr>
              <a:t>means the version of the driver:</a:t>
            </a:r>
          </a:p>
          <a:p>
            <a:pPr indent="0">
              <a:lnSpc>
                <a:spcPct val="115000"/>
              </a:lnSpc>
            </a:pPr>
            <a:r>
              <a:rPr lang="en-GB" sz="900" b="1" dirty="0" smtClean="0">
                <a:solidFill>
                  <a:srgbClr val="2B2A29"/>
                </a:solidFill>
                <a:latin typeface="Arial"/>
              </a:rPr>
              <a:t>02</a:t>
            </a:r>
            <a:r>
              <a:rPr lang="en-GB" sz="900" dirty="0" smtClean="0">
                <a:solidFill>
                  <a:srgbClr val="2B2A29"/>
                </a:solidFill>
                <a:latin typeface="Arial"/>
              </a:rPr>
              <a:t> – 5-relay </a:t>
            </a:r>
            <a:r>
              <a:rPr lang="en-GB" sz="900" dirty="0">
                <a:solidFill>
                  <a:srgbClr val="2B2A29"/>
                </a:solidFill>
                <a:latin typeface="Arial"/>
              </a:rPr>
              <a:t>controller controlling devices: </a:t>
            </a:r>
            <a:r>
              <a:rPr lang="en-GB" sz="900" b="1" i="1" dirty="0">
                <a:solidFill>
                  <a:srgbClr val="2B2A29"/>
                </a:solidFill>
                <a:latin typeface="Arial"/>
              </a:rPr>
              <a:t>compressor/light/fan/heater or valve/second compressor.</a:t>
            </a:r>
          </a:p>
          <a:p>
            <a:pPr indent="0">
              <a:lnSpc>
                <a:spcPct val="115000"/>
              </a:lnSpc>
              <a:spcAft>
                <a:spcPts val="280"/>
              </a:spcAft>
            </a:pPr>
            <a:r>
              <a:rPr lang="en-GB" sz="900" dirty="0">
                <a:solidFill>
                  <a:srgbClr val="2B2A29"/>
                </a:solidFill>
                <a:latin typeface="Arial"/>
              </a:rPr>
              <a:t>Controller panel keyboard with light button. Possibility of connecting a door opening (mechanical or magnetic) sensor or a temperature sensor acting as a thermometer.</a:t>
            </a:r>
          </a:p>
          <a:p>
            <a:pPr indent="0">
              <a:lnSpc>
                <a:spcPct val="115000"/>
              </a:lnSpc>
            </a:pPr>
            <a:r>
              <a:rPr lang="en-GB" sz="900" b="1" dirty="0" smtClean="0">
                <a:solidFill>
                  <a:srgbClr val="2B2A29"/>
                </a:solidFill>
                <a:latin typeface="Arial"/>
              </a:rPr>
              <a:t>03</a:t>
            </a:r>
            <a:r>
              <a:rPr lang="en-GB" sz="900" dirty="0" smtClean="0">
                <a:solidFill>
                  <a:srgbClr val="2B2A29"/>
                </a:solidFill>
                <a:latin typeface="Arial"/>
              </a:rPr>
              <a:t> – 5-relay </a:t>
            </a:r>
            <a:r>
              <a:rPr lang="en-GB" sz="900" dirty="0">
                <a:solidFill>
                  <a:srgbClr val="2B2A29"/>
                </a:solidFill>
                <a:latin typeface="Arial"/>
              </a:rPr>
              <a:t>controller controlling devices: </a:t>
            </a:r>
            <a:r>
              <a:rPr lang="en-GB" sz="900" b="1" i="1" dirty="0">
                <a:solidFill>
                  <a:srgbClr val="2B2A29"/>
                </a:solidFill>
                <a:latin typeface="Arial"/>
              </a:rPr>
              <a:t>compressor/light/fan/heater or valve/second compressor.</a:t>
            </a:r>
          </a:p>
          <a:p>
            <a:pPr indent="0">
              <a:lnSpc>
                <a:spcPct val="115000"/>
              </a:lnSpc>
            </a:pPr>
            <a:r>
              <a:rPr lang="en-GB" sz="900" dirty="0">
                <a:solidFill>
                  <a:srgbClr val="2B2A29"/>
                </a:solidFill>
                <a:latin typeface="Arial"/>
              </a:rPr>
              <a:t>Controller panel keyboard with light button. Optical door opening sensor or temperature sensor (thermometer) can be connected.</a:t>
            </a:r>
          </a:p>
        </p:txBody>
      </p:sp>
      <p:sp>
        <p:nvSpPr>
          <p:cNvPr id="10" name="Rectangle 9"/>
          <p:cNvSpPr/>
          <p:nvPr/>
        </p:nvSpPr>
        <p:spPr>
          <a:xfrm>
            <a:off x="640080" y="4800600"/>
            <a:ext cx="2557272" cy="265176"/>
          </a:xfrm>
          <a:prstGeom prst="rect">
            <a:avLst/>
          </a:prstGeom>
          <a:noFill/>
        </p:spPr>
        <p:txBody>
          <a:bodyPr wrap="none" lIns="0" tIns="0" rIns="0" bIns="0">
            <a:noAutofit/>
          </a:bodyPr>
          <a:lstStyle/>
          <a:p>
            <a:pPr indent="0"/>
            <a:r>
              <a:rPr lang="en-GB" sz="1700" b="1">
                <a:solidFill>
                  <a:srgbClr val="FEFEFE"/>
                </a:solidFill>
                <a:latin typeface="Arial"/>
              </a:rPr>
              <a:t>METHOD OF MARKING</a:t>
            </a:r>
          </a:p>
        </p:txBody>
      </p:sp>
      <p:sp>
        <p:nvSpPr>
          <p:cNvPr id="11" name="Rectangle 10"/>
          <p:cNvSpPr/>
          <p:nvPr/>
        </p:nvSpPr>
        <p:spPr>
          <a:xfrm>
            <a:off x="1447800" y="3343656"/>
            <a:ext cx="524256" cy="76200"/>
          </a:xfrm>
          <a:prstGeom prst="rect">
            <a:avLst/>
          </a:prstGeom>
          <a:solidFill>
            <a:srgbClr val="FFFFFF"/>
          </a:solidFill>
        </p:spPr>
        <p:txBody>
          <a:bodyPr wrap="none" lIns="0" tIns="0" rIns="0" bIns="0">
            <a:noAutofit/>
          </a:bodyPr>
          <a:lstStyle/>
          <a:p>
            <a:pPr indent="0"/>
            <a:r>
              <a:rPr lang="en-GB" sz="300" b="1">
                <a:solidFill>
                  <a:srgbClr val="2B2A29"/>
                </a:solidFill>
                <a:latin typeface="Arial"/>
              </a:rPr>
              <a:t>P-P EVAPORATOR sensor</a:t>
            </a:r>
          </a:p>
        </p:txBody>
      </p:sp>
      <p:sp>
        <p:nvSpPr>
          <p:cNvPr id="12" name="Rectangle 11"/>
          <p:cNvSpPr/>
          <p:nvPr/>
        </p:nvSpPr>
        <p:spPr>
          <a:xfrm>
            <a:off x="1694688" y="3486912"/>
            <a:ext cx="487680" cy="67056"/>
          </a:xfrm>
          <a:prstGeom prst="rect">
            <a:avLst/>
          </a:prstGeom>
          <a:solidFill>
            <a:srgbClr val="FFFFFF"/>
          </a:solidFill>
        </p:spPr>
        <p:txBody>
          <a:bodyPr wrap="none" lIns="0" tIns="0" rIns="0" bIns="0">
            <a:noAutofit/>
          </a:bodyPr>
          <a:lstStyle/>
          <a:p>
            <a:pPr indent="0"/>
            <a:r>
              <a:rPr lang="en-GB" sz="300" b="1">
                <a:solidFill>
                  <a:srgbClr val="2B2A29"/>
                </a:solidFill>
                <a:latin typeface="Arial"/>
              </a:rPr>
              <a:t>K-K CHAMBER sensor</a:t>
            </a:r>
          </a:p>
        </p:txBody>
      </p:sp>
      <p:sp>
        <p:nvSpPr>
          <p:cNvPr id="13" name="Rectangle 12"/>
          <p:cNvSpPr/>
          <p:nvPr/>
        </p:nvSpPr>
        <p:spPr>
          <a:xfrm>
            <a:off x="1725168" y="3621024"/>
            <a:ext cx="603504" cy="64008"/>
          </a:xfrm>
          <a:prstGeom prst="rect">
            <a:avLst/>
          </a:prstGeom>
          <a:solidFill>
            <a:srgbClr val="FFFFFF"/>
          </a:solidFill>
        </p:spPr>
        <p:txBody>
          <a:bodyPr wrap="none" lIns="0" tIns="0" rIns="0" bIns="0">
            <a:noAutofit/>
          </a:bodyPr>
          <a:lstStyle/>
          <a:p>
            <a:pPr indent="0"/>
            <a:r>
              <a:rPr lang="en-GB" sz="300" b="1">
                <a:solidFill>
                  <a:srgbClr val="2B2A29"/>
                </a:solidFill>
                <a:latin typeface="Arial"/>
              </a:rPr>
              <a:t>D-D Door Open Sensor</a:t>
            </a:r>
          </a:p>
        </p:txBody>
      </p:sp>
      <p:sp>
        <p:nvSpPr>
          <p:cNvPr id="14" name="Rectangle 13"/>
          <p:cNvSpPr/>
          <p:nvPr/>
        </p:nvSpPr>
        <p:spPr>
          <a:xfrm>
            <a:off x="905256" y="3758184"/>
            <a:ext cx="1161288" cy="341376"/>
          </a:xfrm>
          <a:prstGeom prst="rect">
            <a:avLst/>
          </a:prstGeom>
          <a:solidFill>
            <a:srgbClr val="FFFFFF"/>
          </a:solidFill>
        </p:spPr>
        <p:txBody>
          <a:bodyPr lIns="0" tIns="0" rIns="0" bIns="0">
            <a:noAutofit/>
          </a:bodyPr>
          <a:lstStyle/>
          <a:p>
            <a:pPr marL="103700" indent="-139700"/>
            <a:r>
              <a:rPr lang="en-GB" sz="450" dirty="0">
                <a:solidFill>
                  <a:srgbClr val="2B2A29"/>
                </a:solidFill>
                <a:latin typeface="Arial"/>
              </a:rPr>
              <a:t>1</a:t>
            </a:r>
            <a:r>
              <a:rPr lang="en-GB" sz="450" dirty="0" smtClean="0">
                <a:solidFill>
                  <a:srgbClr val="2B2A29"/>
                </a:solidFill>
                <a:latin typeface="Arial"/>
              </a:rPr>
              <a:t>* – version </a:t>
            </a:r>
            <a:r>
              <a:rPr lang="en-GB" sz="450" dirty="0">
                <a:solidFill>
                  <a:srgbClr val="2B2A29"/>
                </a:solidFill>
                <a:latin typeface="Arial"/>
              </a:rPr>
              <a:t>with a magnetic door opening sensor</a:t>
            </a:r>
          </a:p>
          <a:p>
            <a:pPr marL="103700" indent="-139700"/>
            <a:r>
              <a:rPr lang="en-GB" sz="450" dirty="0">
                <a:solidFill>
                  <a:srgbClr val="2B2A29"/>
                </a:solidFill>
                <a:latin typeface="Arial"/>
              </a:rPr>
              <a:t>2</a:t>
            </a:r>
            <a:r>
              <a:rPr lang="en-GB" sz="450" dirty="0" smtClean="0">
                <a:solidFill>
                  <a:srgbClr val="2B2A29"/>
                </a:solidFill>
                <a:latin typeface="Arial"/>
              </a:rPr>
              <a:t>* – version </a:t>
            </a:r>
            <a:r>
              <a:rPr lang="en-GB" sz="450" dirty="0">
                <a:solidFill>
                  <a:srgbClr val="2B2A29"/>
                </a:solidFill>
                <a:latin typeface="Arial"/>
              </a:rPr>
              <a:t>with an optical door opening sensor</a:t>
            </a:r>
          </a:p>
        </p:txBody>
      </p:sp>
      <p:sp>
        <p:nvSpPr>
          <p:cNvPr id="15" name="Rectangle 14"/>
          <p:cNvSpPr/>
          <p:nvPr/>
        </p:nvSpPr>
        <p:spPr>
          <a:xfrm>
            <a:off x="2404872" y="3803904"/>
            <a:ext cx="344424" cy="54864"/>
          </a:xfrm>
          <a:prstGeom prst="rect">
            <a:avLst/>
          </a:prstGeom>
          <a:solidFill>
            <a:srgbClr val="FFFFFF"/>
          </a:solidFill>
        </p:spPr>
        <p:txBody>
          <a:bodyPr wrap="none" lIns="0" tIns="0" rIns="0" bIns="0">
            <a:noAutofit/>
          </a:bodyPr>
          <a:lstStyle/>
          <a:p>
            <a:pPr indent="0"/>
            <a:r>
              <a:rPr lang="en-GB" sz="400" b="1">
                <a:solidFill>
                  <a:srgbClr val="2B2A29"/>
                </a:solidFill>
                <a:latin typeface="Arial"/>
              </a:rPr>
              <a:t>DOOR SENSOR</a:t>
            </a:r>
          </a:p>
        </p:txBody>
      </p:sp>
      <p:sp>
        <p:nvSpPr>
          <p:cNvPr id="16" name="Rectangle 15"/>
          <p:cNvSpPr/>
          <p:nvPr/>
        </p:nvSpPr>
        <p:spPr>
          <a:xfrm>
            <a:off x="938784" y="4358640"/>
            <a:ext cx="505968" cy="271272"/>
          </a:xfrm>
          <a:prstGeom prst="rect">
            <a:avLst/>
          </a:prstGeom>
          <a:solidFill>
            <a:srgbClr val="FFFFFF"/>
          </a:solidFill>
        </p:spPr>
        <p:txBody>
          <a:bodyPr lIns="0" tIns="0" rIns="0" bIns="0">
            <a:noAutofit/>
          </a:bodyPr>
          <a:lstStyle/>
          <a:p>
            <a:pPr indent="0"/>
            <a:r>
              <a:rPr lang="en-GB" sz="400" dirty="0">
                <a:solidFill>
                  <a:srgbClr val="2B2A29"/>
                </a:solidFill>
                <a:latin typeface="Arial"/>
              </a:rPr>
              <a:t>Door sensor:</a:t>
            </a:r>
          </a:p>
          <a:p>
            <a:pPr indent="0">
              <a:lnSpc>
                <a:spcPct val="94000"/>
              </a:lnSpc>
            </a:pPr>
            <a:r>
              <a:rPr lang="en-GB" sz="400" dirty="0" smtClean="0">
                <a:solidFill>
                  <a:srgbClr val="2B2A29"/>
                </a:solidFill>
                <a:latin typeface="Arial"/>
              </a:rPr>
              <a:t>1 – OUT – black</a:t>
            </a:r>
            <a:r>
              <a:rPr lang="en-GB" sz="400" dirty="0">
                <a:solidFill>
                  <a:srgbClr val="2B2A29"/>
                </a:solidFill>
                <a:latin typeface="Arial"/>
              </a:rPr>
              <a:t>;</a:t>
            </a:r>
          </a:p>
          <a:p>
            <a:pPr indent="0">
              <a:lnSpc>
                <a:spcPct val="88000"/>
              </a:lnSpc>
            </a:pPr>
            <a:r>
              <a:rPr lang="en-GB" sz="400" dirty="0" smtClean="0">
                <a:solidFill>
                  <a:srgbClr val="2B2A29"/>
                </a:solidFill>
                <a:latin typeface="Arial"/>
              </a:rPr>
              <a:t>2 – GND – white</a:t>
            </a:r>
            <a:r>
              <a:rPr lang="en-GB" sz="400" dirty="0">
                <a:solidFill>
                  <a:srgbClr val="2B2A29"/>
                </a:solidFill>
                <a:latin typeface="Arial"/>
              </a:rPr>
              <a:t>;</a:t>
            </a:r>
          </a:p>
          <a:p>
            <a:pPr indent="0">
              <a:lnSpc>
                <a:spcPct val="94000"/>
              </a:lnSpc>
            </a:pPr>
            <a:r>
              <a:rPr lang="en-GB" sz="400" dirty="0" smtClean="0">
                <a:solidFill>
                  <a:srgbClr val="2B2A29"/>
                </a:solidFill>
                <a:latin typeface="Arial"/>
              </a:rPr>
              <a:t>3 – + 12V – red</a:t>
            </a:r>
            <a:r>
              <a:rPr lang="en-GB" sz="400" dirty="0">
                <a:solidFill>
                  <a:srgbClr val="2B2A29"/>
                </a:solidFill>
                <a:latin typeface="Arial"/>
              </a:rPr>
              <a:t>;</a:t>
            </a:r>
          </a:p>
        </p:txBody>
      </p:sp>
      <p:sp>
        <p:nvSpPr>
          <p:cNvPr id="17" name="Rectangle 16"/>
          <p:cNvSpPr/>
          <p:nvPr/>
        </p:nvSpPr>
        <p:spPr>
          <a:xfrm>
            <a:off x="1676400" y="4514088"/>
            <a:ext cx="405384" cy="115824"/>
          </a:xfrm>
          <a:prstGeom prst="rect">
            <a:avLst/>
          </a:prstGeom>
          <a:solidFill>
            <a:srgbClr val="FFFFFF"/>
          </a:solidFill>
        </p:spPr>
        <p:txBody>
          <a:bodyPr lIns="0" tIns="0" rIns="0" bIns="0">
            <a:noAutofit/>
          </a:bodyPr>
          <a:lstStyle/>
          <a:p>
            <a:pPr indent="0">
              <a:lnSpc>
                <a:spcPct val="73000"/>
              </a:lnSpc>
            </a:pPr>
            <a:r>
              <a:rPr lang="en-GB" sz="400" b="1">
                <a:solidFill>
                  <a:srgbClr val="2B2A29"/>
                </a:solidFill>
                <a:latin typeface="Arial"/>
              </a:rPr>
              <a:t>Optical Door Opening Sensor</a:t>
            </a:r>
          </a:p>
        </p:txBody>
      </p:sp>
      <p:sp>
        <p:nvSpPr>
          <p:cNvPr id="18" name="Rectangle 17"/>
          <p:cNvSpPr/>
          <p:nvPr/>
        </p:nvSpPr>
        <p:spPr>
          <a:xfrm>
            <a:off x="999744" y="3099816"/>
            <a:ext cx="338328" cy="82296"/>
          </a:xfrm>
          <a:prstGeom prst="rect">
            <a:avLst/>
          </a:prstGeom>
          <a:solidFill>
            <a:srgbClr val="FFFFFF"/>
          </a:solidFill>
        </p:spPr>
        <p:txBody>
          <a:bodyPr wrap="none" lIns="0" tIns="0" rIns="0" bIns="0">
            <a:noAutofit/>
          </a:bodyPr>
          <a:lstStyle/>
          <a:p>
            <a:pPr indent="0"/>
            <a:r>
              <a:rPr lang="en-GB" sz="300">
                <a:solidFill>
                  <a:srgbClr val="2B2A29"/>
                </a:solidFill>
                <a:latin typeface="Arial"/>
              </a:rPr>
              <a:t>Ribbon Connector</a:t>
            </a:r>
          </a:p>
        </p:txBody>
      </p:sp>
      <p:sp>
        <p:nvSpPr>
          <p:cNvPr id="19" name="Rectangle 18"/>
          <p:cNvSpPr/>
          <p:nvPr/>
        </p:nvSpPr>
        <p:spPr>
          <a:xfrm>
            <a:off x="2020824" y="2965704"/>
            <a:ext cx="307848" cy="39624"/>
          </a:xfrm>
          <a:prstGeom prst="rect">
            <a:avLst/>
          </a:prstGeom>
          <a:solidFill>
            <a:srgbClr val="FFFFFF"/>
          </a:solidFill>
        </p:spPr>
        <p:txBody>
          <a:bodyPr wrap="none" lIns="0" tIns="0" rIns="0" bIns="0">
            <a:noAutofit/>
          </a:bodyPr>
          <a:lstStyle/>
          <a:p>
            <a:pPr indent="0" algn="just"/>
            <a:r>
              <a:rPr lang="en-GB" sz="400" b="1">
                <a:solidFill>
                  <a:srgbClr val="2B2A29"/>
                </a:solidFill>
                <a:latin typeface="Arial"/>
              </a:rPr>
              <a:t>TEMPERATURE SENSORS</a:t>
            </a:r>
          </a:p>
        </p:txBody>
      </p:sp>
      <p:sp>
        <p:nvSpPr>
          <p:cNvPr id="20" name="Rectangle 19"/>
          <p:cNvSpPr/>
          <p:nvPr/>
        </p:nvSpPr>
        <p:spPr>
          <a:xfrm>
            <a:off x="2337816" y="2962656"/>
            <a:ext cx="344424" cy="42672"/>
          </a:xfrm>
          <a:prstGeom prst="rect">
            <a:avLst/>
          </a:prstGeom>
          <a:solidFill>
            <a:srgbClr val="FFFFFF"/>
          </a:solidFill>
        </p:spPr>
        <p:txBody>
          <a:bodyPr wrap="none" lIns="0" tIns="0" rIns="0" bIns="0">
            <a:noAutofit/>
          </a:bodyPr>
          <a:lstStyle/>
          <a:p>
            <a:pPr indent="0"/>
            <a:r>
              <a:rPr lang="en-GB" sz="400" b="1">
                <a:solidFill>
                  <a:srgbClr val="2B2A29"/>
                </a:solidFill>
                <a:latin typeface="Arial"/>
              </a:rPr>
              <a:t>DOOR SENSOR</a:t>
            </a:r>
          </a:p>
        </p:txBody>
      </p:sp>
      <p:sp>
        <p:nvSpPr>
          <p:cNvPr id="21" name="Rectangle 20"/>
          <p:cNvSpPr/>
          <p:nvPr/>
        </p:nvSpPr>
        <p:spPr>
          <a:xfrm>
            <a:off x="2225040" y="2310384"/>
            <a:ext cx="234696" cy="42672"/>
          </a:xfrm>
          <a:prstGeom prst="rect">
            <a:avLst/>
          </a:prstGeom>
          <a:solidFill>
            <a:srgbClr val="FFFFFF"/>
          </a:solidFill>
        </p:spPr>
        <p:txBody>
          <a:bodyPr wrap="none" lIns="0" tIns="0" rIns="0" bIns="0">
            <a:noAutofit/>
          </a:bodyPr>
          <a:lstStyle/>
          <a:p>
            <a:pPr indent="0" algn="just"/>
            <a:r>
              <a:rPr lang="en-GB" sz="400" b="1">
                <a:solidFill>
                  <a:srgbClr val="2B2A29"/>
                </a:solidFill>
                <a:latin typeface="Tahoma"/>
              </a:rPr>
              <a:t>DRIVER DESCRIPTION</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976</Words>
  <Application>Microsoft Office PowerPoint</Application>
  <PresentationFormat>Niestandardowy</PresentationFormat>
  <Paragraphs>121</Paragraphs>
  <Slides>2</Slides>
  <Notes>0</Notes>
  <HiddenSlides>0</HiddenSlides>
  <MMClips>0</MMClips>
  <ScaleCrop>false</ScaleCrop>
  <HeadingPairs>
    <vt:vector size="4" baseType="variant">
      <vt:variant>
        <vt:lpstr>Motyw</vt:lpstr>
      </vt:variant>
      <vt:variant>
        <vt:i4>1</vt:i4>
      </vt:variant>
      <vt:variant>
        <vt:lpstr>Tytuły slajdów</vt:lpstr>
      </vt:variant>
      <vt:variant>
        <vt:i4>2</vt:i4>
      </vt:variant>
    </vt:vector>
  </HeadingPairs>
  <TitlesOfParts>
    <vt:vector size="3" baseType="lpstr">
      <vt:lpstr>Office Theme</vt:lpstr>
      <vt:lpstr>Prezentacja programu PowerPoint</vt:lpstr>
      <vt:lpstr>Prezentacja programu PowerPoint</vt:lpstr>
    </vt:vector>
  </TitlesOfParts>
  <Company>www.vivalang.pl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Katalogowa GC207 POL test.cdr</dc:title>
  <dc:creator>www.vivalang.pl</dc:creator>
  <cp:lastModifiedBy>GK</cp:lastModifiedBy>
  <cp:revision>5</cp:revision>
  <dcterms:modified xsi:type="dcterms:W3CDTF">2023-04-26T10:40:55Z</dcterms:modified>
</cp:coreProperties>
</file>